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2" r:id="rId1"/>
    <p:sldMasterId id="2147483662" r:id="rId2"/>
    <p:sldMasterId id="2147483688" r:id="rId3"/>
  </p:sldMasterIdLst>
  <p:notesMasterIdLst>
    <p:notesMasterId r:id="rId65"/>
  </p:notesMasterIdLst>
  <p:handoutMasterIdLst>
    <p:handoutMasterId r:id="rId66"/>
  </p:handoutMasterIdLst>
  <p:sldIdLst>
    <p:sldId id="326" r:id="rId4"/>
    <p:sldId id="380" r:id="rId5"/>
    <p:sldId id="449" r:id="rId6"/>
    <p:sldId id="450" r:id="rId7"/>
    <p:sldId id="452" r:id="rId8"/>
    <p:sldId id="451" r:id="rId9"/>
    <p:sldId id="453" r:id="rId10"/>
    <p:sldId id="454" r:id="rId11"/>
    <p:sldId id="455" r:id="rId12"/>
    <p:sldId id="456" r:id="rId13"/>
    <p:sldId id="457" r:id="rId14"/>
    <p:sldId id="458" r:id="rId15"/>
    <p:sldId id="459" r:id="rId16"/>
    <p:sldId id="460" r:id="rId17"/>
    <p:sldId id="461" r:id="rId18"/>
    <p:sldId id="462" r:id="rId19"/>
    <p:sldId id="463" r:id="rId20"/>
    <p:sldId id="503" r:id="rId21"/>
    <p:sldId id="465" r:id="rId22"/>
    <p:sldId id="504" r:id="rId23"/>
    <p:sldId id="466" r:id="rId24"/>
    <p:sldId id="467" r:id="rId25"/>
    <p:sldId id="468" r:id="rId26"/>
    <p:sldId id="469" r:id="rId27"/>
    <p:sldId id="470" r:id="rId28"/>
    <p:sldId id="471" r:id="rId29"/>
    <p:sldId id="472" r:id="rId30"/>
    <p:sldId id="473" r:id="rId31"/>
    <p:sldId id="474" r:id="rId32"/>
    <p:sldId id="475" r:id="rId33"/>
    <p:sldId id="476" r:id="rId34"/>
    <p:sldId id="477" r:id="rId35"/>
    <p:sldId id="478" r:id="rId36"/>
    <p:sldId id="479" r:id="rId37"/>
    <p:sldId id="480" r:id="rId38"/>
    <p:sldId id="481" r:id="rId39"/>
    <p:sldId id="482" r:id="rId40"/>
    <p:sldId id="483" r:id="rId41"/>
    <p:sldId id="484" r:id="rId42"/>
    <p:sldId id="485" r:id="rId43"/>
    <p:sldId id="486" r:id="rId44"/>
    <p:sldId id="487" r:id="rId45"/>
    <p:sldId id="488" r:id="rId46"/>
    <p:sldId id="489" r:id="rId47"/>
    <p:sldId id="490" r:id="rId48"/>
    <p:sldId id="491" r:id="rId49"/>
    <p:sldId id="492" r:id="rId50"/>
    <p:sldId id="493" r:id="rId51"/>
    <p:sldId id="494" r:id="rId52"/>
    <p:sldId id="495" r:id="rId53"/>
    <p:sldId id="496" r:id="rId54"/>
    <p:sldId id="497" r:id="rId55"/>
    <p:sldId id="498" r:id="rId56"/>
    <p:sldId id="499" r:id="rId57"/>
    <p:sldId id="500" r:id="rId58"/>
    <p:sldId id="501" r:id="rId59"/>
    <p:sldId id="502" r:id="rId60"/>
    <p:sldId id="505" r:id="rId61"/>
    <p:sldId id="506" r:id="rId62"/>
    <p:sldId id="507" r:id="rId63"/>
    <p:sldId id="508" r:id="rId6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85">
          <p15:clr>
            <a:srgbClr val="A4A3A4"/>
          </p15:clr>
        </p15:guide>
        <p15:guide id="2" orient="horz" pos="758">
          <p15:clr>
            <a:srgbClr val="A4A3A4"/>
          </p15:clr>
        </p15:guide>
        <p15:guide id="3" pos="28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1E5C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32" autoAdjust="0"/>
    <p:restoredTop sz="86408" autoAdjust="0"/>
  </p:normalViewPr>
  <p:slideViewPr>
    <p:cSldViewPr snapToGrid="0" snapToObjects="1">
      <p:cViewPr varScale="1">
        <p:scale>
          <a:sx n="106" d="100"/>
          <a:sy n="106" d="100"/>
        </p:scale>
        <p:origin x="108" y="978"/>
      </p:cViewPr>
      <p:guideLst>
        <p:guide orient="horz" pos="1885"/>
        <p:guide orient="horz" pos="758"/>
        <p:guide pos="28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 Id="rId4" Type="http://schemas.openxmlformats.org/officeDocument/2006/relationships/image" Target="../media/image2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775BF4A-9CB1-5747-B319-707DA98CEC20}" type="datetime1">
              <a:rPr lang="en-US" smtClean="0"/>
              <a:pPr/>
              <a:t>8/4/2015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0A22459-1A81-CA4B-89BB-FCE38A3AE18F}" type="slidenum">
              <a:rPr lang="en-US" smtClean="0"/>
              <a:pPr/>
              <a:t>‹#›</a:t>
            </a:fld>
            <a:endParaRPr lang="en-US"/>
          </a:p>
        </p:txBody>
      </p:sp>
    </p:spTree>
    <p:extLst>
      <p:ext uri="{BB962C8B-B14F-4D97-AF65-F5344CB8AC3E}">
        <p14:creationId xmlns:p14="http://schemas.microsoft.com/office/powerpoint/2010/main" val="26920304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2BC7567-D5EA-874F-8815-73DC5E77631E}" type="datetime1">
              <a:rPr lang="en-US" smtClean="0"/>
              <a:pPr/>
              <a:t>8/4/2015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8DCC0E-7DBF-7C4A-B104-25FE08E3BB8F}" type="slidenum">
              <a:rPr lang="en-US" smtClean="0"/>
              <a:pPr/>
              <a:t>‹#›</a:t>
            </a:fld>
            <a:endParaRPr lang="en-US"/>
          </a:p>
        </p:txBody>
      </p:sp>
    </p:spTree>
    <p:extLst>
      <p:ext uri="{BB962C8B-B14F-4D97-AF65-F5344CB8AC3E}">
        <p14:creationId xmlns:p14="http://schemas.microsoft.com/office/powerpoint/2010/main" val="426032343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1</a:t>
            </a:fld>
            <a:endParaRPr lang="en-US"/>
          </a:p>
        </p:txBody>
      </p:sp>
    </p:spTree>
    <p:extLst>
      <p:ext uri="{BB962C8B-B14F-4D97-AF65-F5344CB8AC3E}">
        <p14:creationId xmlns:p14="http://schemas.microsoft.com/office/powerpoint/2010/main" val="17641164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a:ln/>
        </p:spPr>
      </p:sp>
      <p:sp>
        <p:nvSpPr>
          <p:cNvPr id="2662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522279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noTextEdit="1"/>
          </p:cNvSpPr>
          <p:nvPr>
            <p:ph type="sldImg"/>
          </p:nvPr>
        </p:nvSpPr>
        <p:spPr>
          <a:xfrm>
            <a:off x="1135063" y="687388"/>
            <a:ext cx="4589462" cy="3441700"/>
          </a:xfrm>
          <a:ln/>
        </p:spPr>
      </p:sp>
      <p:sp>
        <p:nvSpPr>
          <p:cNvPr id="28675" name="Rectangle 3"/>
          <p:cNvSpPr>
            <a:spLocks noGrp="1" noChangeArrowheads="1"/>
          </p:cNvSpPr>
          <p:nvPr>
            <p:ph type="body" idx="1"/>
          </p:nvPr>
        </p:nvSpPr>
        <p:spPr>
          <a:xfrm>
            <a:off x="914400" y="4357688"/>
            <a:ext cx="5029200" cy="41290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Not at the local level</a:t>
            </a:r>
          </a:p>
          <a:p>
            <a:r>
              <a:rPr lang="en-US" altLang="en-US" smtClean="0"/>
              <a:t>CITES listings</a:t>
            </a:r>
          </a:p>
          <a:p>
            <a:endParaRPr lang="en-US" altLang="en-US" smtClean="0"/>
          </a:p>
        </p:txBody>
      </p:sp>
    </p:spTree>
    <p:extLst>
      <p:ext uri="{BB962C8B-B14F-4D97-AF65-F5344CB8AC3E}">
        <p14:creationId xmlns:p14="http://schemas.microsoft.com/office/powerpoint/2010/main" val="33902520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752115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ln/>
        </p:spPr>
      </p:sp>
      <p:sp>
        <p:nvSpPr>
          <p:cNvPr id="327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886882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a:ln/>
        </p:spPr>
      </p:sp>
      <p:sp>
        <p:nvSpPr>
          <p:cNvPr id="3481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824139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noTextEdit="1"/>
          </p:cNvSpPr>
          <p:nvPr>
            <p:ph type="sldImg"/>
          </p:nvPr>
        </p:nvSpPr>
        <p:spPr>
          <a:ln/>
        </p:spPr>
      </p:sp>
      <p:sp>
        <p:nvSpPr>
          <p:cNvPr id="512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a</a:t>
            </a:r>
          </a:p>
        </p:txBody>
      </p:sp>
    </p:spTree>
    <p:extLst>
      <p:ext uri="{BB962C8B-B14F-4D97-AF65-F5344CB8AC3E}">
        <p14:creationId xmlns:p14="http://schemas.microsoft.com/office/powerpoint/2010/main" val="215518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a:ln/>
        </p:spPr>
      </p:sp>
      <p:sp>
        <p:nvSpPr>
          <p:cNvPr id="1024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985180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a:ln/>
        </p:spPr>
      </p:sp>
      <p:sp>
        <p:nvSpPr>
          <p:cNvPr id="1229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859066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a:ln/>
        </p:spPr>
      </p:sp>
      <p:sp>
        <p:nvSpPr>
          <p:cNvPr id="1433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348395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a:ln/>
        </p:spPr>
      </p:sp>
      <p:sp>
        <p:nvSpPr>
          <p:cNvPr id="1638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188914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a:ln/>
        </p:spPr>
      </p:sp>
      <p:sp>
        <p:nvSpPr>
          <p:cNvPr id="1843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651563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a:ln/>
        </p:spPr>
      </p:sp>
      <p:sp>
        <p:nvSpPr>
          <p:cNvPr id="2048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44543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a:ln/>
        </p:spPr>
      </p:sp>
      <p:sp>
        <p:nvSpPr>
          <p:cNvPr id="2253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523677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833675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gif"/><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vider">
    <p:bg>
      <p:bgPr>
        <a:solidFill>
          <a:srgbClr val="1E5C90"/>
        </a:solidFill>
        <a:effectLst/>
      </p:bgPr>
    </p:bg>
    <p:spTree>
      <p:nvGrpSpPr>
        <p:cNvPr id="1" name=""/>
        <p:cNvGrpSpPr/>
        <p:nvPr/>
      </p:nvGrpSpPr>
      <p:grpSpPr>
        <a:xfrm>
          <a:off x="0" y="0"/>
          <a:ext cx="0" cy="0"/>
          <a:chOff x="0" y="0"/>
          <a:chExt cx="0" cy="0"/>
        </a:xfrm>
      </p:grpSpPr>
      <p:sp>
        <p:nvSpPr>
          <p:cNvPr id="13" name="Freeform 12"/>
          <p:cNvSpPr/>
          <p:nvPr userDrawn="1"/>
        </p:nvSpPr>
        <p:spPr>
          <a:xfrm flipH="1" flipV="1">
            <a:off x="-1" y="-24487"/>
            <a:ext cx="9138586" cy="2515079"/>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 name="connsiteX0" fmla="*/ 2887 w 9170673"/>
              <a:gd name="connsiteY0" fmla="*/ 2375696 h 2508024"/>
              <a:gd name="connsiteX1" fmla="*/ 9170673 w 9170673"/>
              <a:gd name="connsiteY1" fmla="*/ 0 h 2508024"/>
              <a:gd name="connsiteX2" fmla="*/ 9169295 w 9170673"/>
              <a:gd name="connsiteY2" fmla="*/ 2508024 h 2508024"/>
              <a:gd name="connsiteX3" fmla="*/ 0 w 9170673"/>
              <a:gd name="connsiteY3" fmla="*/ 2457785 h 2508024"/>
              <a:gd name="connsiteX4" fmla="*/ 2887 w 9170673"/>
              <a:gd name="connsiteY4" fmla="*/ 2375696 h 2508024"/>
              <a:gd name="connsiteX0" fmla="*/ 0 w 9167786"/>
              <a:gd name="connsiteY0" fmla="*/ 2375696 h 2508024"/>
              <a:gd name="connsiteX1" fmla="*/ 9167786 w 9167786"/>
              <a:gd name="connsiteY1" fmla="*/ 0 h 2508024"/>
              <a:gd name="connsiteX2" fmla="*/ 9166408 w 9167786"/>
              <a:gd name="connsiteY2" fmla="*/ 2508024 h 2508024"/>
              <a:gd name="connsiteX3" fmla="*/ 4169 w 9167786"/>
              <a:gd name="connsiteY3" fmla="*/ 2500118 h 2508024"/>
              <a:gd name="connsiteX4" fmla="*/ 0 w 9167786"/>
              <a:gd name="connsiteY4" fmla="*/ 2375696 h 2508024"/>
              <a:gd name="connsiteX0" fmla="*/ 0 w 9166452"/>
              <a:gd name="connsiteY0" fmla="*/ 2375696 h 2508024"/>
              <a:gd name="connsiteX1" fmla="*/ 9061952 w 9166452"/>
              <a:gd name="connsiteY1" fmla="*/ 0 h 2508024"/>
              <a:gd name="connsiteX2" fmla="*/ 9166408 w 9166452"/>
              <a:gd name="connsiteY2" fmla="*/ 2508024 h 2508024"/>
              <a:gd name="connsiteX3" fmla="*/ 4169 w 9166452"/>
              <a:gd name="connsiteY3" fmla="*/ 2500118 h 2508024"/>
              <a:gd name="connsiteX4" fmla="*/ 0 w 9166452"/>
              <a:gd name="connsiteY4" fmla="*/ 2375696 h 2508024"/>
              <a:gd name="connsiteX0" fmla="*/ 0 w 9166808"/>
              <a:gd name="connsiteY0" fmla="*/ 2382751 h 2515079"/>
              <a:gd name="connsiteX1" fmla="*/ 9160729 w 9166808"/>
              <a:gd name="connsiteY1" fmla="*/ 0 h 2515079"/>
              <a:gd name="connsiteX2" fmla="*/ 9166408 w 9166808"/>
              <a:gd name="connsiteY2" fmla="*/ 2515079 h 2515079"/>
              <a:gd name="connsiteX3" fmla="*/ 4169 w 9166808"/>
              <a:gd name="connsiteY3" fmla="*/ 2507173 h 2515079"/>
              <a:gd name="connsiteX4" fmla="*/ 0 w 9166808"/>
              <a:gd name="connsiteY4" fmla="*/ 2382751 h 2515079"/>
              <a:gd name="connsiteX0" fmla="*/ 9943 w 9162640"/>
              <a:gd name="connsiteY0" fmla="*/ 2382751 h 2515079"/>
              <a:gd name="connsiteX1" fmla="*/ 9156561 w 9162640"/>
              <a:gd name="connsiteY1" fmla="*/ 0 h 2515079"/>
              <a:gd name="connsiteX2" fmla="*/ 9162240 w 9162640"/>
              <a:gd name="connsiteY2" fmla="*/ 2515079 h 2515079"/>
              <a:gd name="connsiteX3" fmla="*/ 1 w 9162640"/>
              <a:gd name="connsiteY3" fmla="*/ 2507173 h 2515079"/>
              <a:gd name="connsiteX4" fmla="*/ 9943 w 9162640"/>
              <a:gd name="connsiteY4" fmla="*/ 2382751 h 2515079"/>
              <a:gd name="connsiteX0" fmla="*/ 0 w 9152697"/>
              <a:gd name="connsiteY0" fmla="*/ 2382751 h 2515079"/>
              <a:gd name="connsiteX1" fmla="*/ 9146618 w 9152697"/>
              <a:gd name="connsiteY1" fmla="*/ 0 h 2515079"/>
              <a:gd name="connsiteX2" fmla="*/ 9152297 w 9152697"/>
              <a:gd name="connsiteY2" fmla="*/ 2515079 h 2515079"/>
              <a:gd name="connsiteX3" fmla="*/ 187614 w 9152697"/>
              <a:gd name="connsiteY3" fmla="*/ 2507173 h 2515079"/>
              <a:gd name="connsiteX4" fmla="*/ 0 w 9152697"/>
              <a:gd name="connsiteY4" fmla="*/ 2382751 h 2515079"/>
              <a:gd name="connsiteX0" fmla="*/ 0 w 9068030"/>
              <a:gd name="connsiteY0" fmla="*/ 2382751 h 2515079"/>
              <a:gd name="connsiteX1" fmla="*/ 9061951 w 9068030"/>
              <a:gd name="connsiteY1" fmla="*/ 0 h 2515079"/>
              <a:gd name="connsiteX2" fmla="*/ 9067630 w 9068030"/>
              <a:gd name="connsiteY2" fmla="*/ 2515079 h 2515079"/>
              <a:gd name="connsiteX3" fmla="*/ 102947 w 9068030"/>
              <a:gd name="connsiteY3" fmla="*/ 2507173 h 2515079"/>
              <a:gd name="connsiteX4" fmla="*/ 0 w 9068030"/>
              <a:gd name="connsiteY4" fmla="*/ 2382751 h 2515079"/>
              <a:gd name="connsiteX0" fmla="*/ 0 w 9138586"/>
              <a:gd name="connsiteY0" fmla="*/ 2382751 h 2515079"/>
              <a:gd name="connsiteX1" fmla="*/ 9132507 w 9138586"/>
              <a:gd name="connsiteY1" fmla="*/ 0 h 2515079"/>
              <a:gd name="connsiteX2" fmla="*/ 9138186 w 9138586"/>
              <a:gd name="connsiteY2" fmla="*/ 2515079 h 2515079"/>
              <a:gd name="connsiteX3" fmla="*/ 173503 w 9138586"/>
              <a:gd name="connsiteY3" fmla="*/ 2507173 h 2515079"/>
              <a:gd name="connsiteX4" fmla="*/ 0 w 9138586"/>
              <a:gd name="connsiteY4" fmla="*/ 2382751 h 2515079"/>
              <a:gd name="connsiteX0" fmla="*/ 0 w 9138586"/>
              <a:gd name="connsiteY0" fmla="*/ 2382751 h 2515079"/>
              <a:gd name="connsiteX1" fmla="*/ 9132507 w 9138586"/>
              <a:gd name="connsiteY1" fmla="*/ 0 h 2515079"/>
              <a:gd name="connsiteX2" fmla="*/ 9138186 w 9138586"/>
              <a:gd name="connsiteY2" fmla="*/ 2515079 h 2515079"/>
              <a:gd name="connsiteX3" fmla="*/ 4170 w 9138586"/>
              <a:gd name="connsiteY3" fmla="*/ 2507173 h 2515079"/>
              <a:gd name="connsiteX4" fmla="*/ 0 w 9138586"/>
              <a:gd name="connsiteY4" fmla="*/ 2382751 h 2515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8586" h="2515079">
                <a:moveTo>
                  <a:pt x="0" y="2382751"/>
                </a:moveTo>
                <a:cubicBezTo>
                  <a:pt x="20661" y="2379422"/>
                  <a:pt x="7306149" y="2502055"/>
                  <a:pt x="9132507" y="0"/>
                </a:cubicBezTo>
                <a:cubicBezTo>
                  <a:pt x="9129925" y="819774"/>
                  <a:pt x="9140768" y="1695305"/>
                  <a:pt x="9138186" y="2515079"/>
                </a:cubicBezTo>
                <a:lnTo>
                  <a:pt x="4170" y="2507173"/>
                </a:lnTo>
                <a:cubicBezTo>
                  <a:pt x="4169" y="2465011"/>
                  <a:pt x="1" y="2424913"/>
                  <a:pt x="0" y="2382751"/>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hasCustomPrompt="1"/>
          </p:nvPr>
        </p:nvSpPr>
        <p:spPr>
          <a:xfrm>
            <a:off x="457199" y="457169"/>
            <a:ext cx="8229600" cy="772250"/>
          </a:xfrm>
        </p:spPr>
        <p:txBody>
          <a:bodyPr anchor="t"/>
          <a:lstStyle>
            <a:lvl1pPr algn="l">
              <a:defRPr sz="4000" b="1" cap="none">
                <a:solidFill>
                  <a:srgbClr val="FFFFFF"/>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415622"/>
            <a:ext cx="8229600" cy="1500187"/>
          </a:xfrm>
        </p:spPr>
        <p:txBody>
          <a:bodyPr anchor="t" anchorCtr="0"/>
          <a:lstStyle>
            <a:lvl1pPr marL="0" indent="0" algn="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Slide Number Placeholder 3"/>
          <p:cNvSpPr>
            <a:spLocks noGrp="1"/>
          </p:cNvSpPr>
          <p:nvPr>
            <p:ph type="sldNum" sz="quarter" idx="10"/>
          </p:nvPr>
        </p:nvSpPr>
        <p:spPr>
          <a:xfrm>
            <a:off x="2285999" y="6355080"/>
            <a:ext cx="6400801" cy="502919"/>
          </a:xfrm>
          <a:prstGeom prst="rect">
            <a:avLst/>
          </a:prstGeom>
        </p:spPr>
        <p:txBody>
          <a:bodyPr/>
          <a:lstStyle>
            <a:lvl1pPr>
              <a:defRPr>
                <a:solidFill>
                  <a:srgbClr val="FFFFFF"/>
                </a:solidFill>
              </a:defRPr>
            </a:lvl1pPr>
          </a:lstStyle>
          <a:p>
            <a:r>
              <a:rPr lang="en-US" dirty="0" smtClean="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74604836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Text Placeholder 3"/>
          <p:cNvSpPr>
            <a:spLocks noGrp="1"/>
          </p:cNvSpPr>
          <p:nvPr>
            <p:ph type="body" sz="quarter" idx="13"/>
          </p:nvPr>
        </p:nvSpPr>
        <p:spPr>
          <a:xfrm>
            <a:off x="3201988" y="3360605"/>
            <a:ext cx="5484812" cy="1224439"/>
          </a:xfrm>
        </p:spPr>
        <p:txBody>
          <a:bodyPr/>
          <a:lstStyle>
            <a:lvl1pPr marL="0" indent="0" algn="r">
              <a:buNone/>
              <a:defRPr>
                <a:solidFill>
                  <a:schemeClr val="tx2"/>
                </a:solidFill>
              </a:defRPr>
            </a:lvl1pPr>
          </a:lstStyle>
          <a:p>
            <a:pPr lvl="0"/>
            <a:r>
              <a:rPr lang="en-US" dirty="0" smtClean="0"/>
              <a:t>Click to edit Master text styles</a:t>
            </a:r>
          </a:p>
        </p:txBody>
      </p:sp>
      <p:pic>
        <p:nvPicPr>
          <p:cNvPr id="10" name="Picture 9" descr="umasslogo.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85" y="5658757"/>
            <a:ext cx="4953000" cy="1270000"/>
          </a:xfrm>
          <a:prstGeom prst="rect">
            <a:avLst/>
          </a:prstGeom>
        </p:spPr>
      </p:pic>
      <p:pic>
        <p:nvPicPr>
          <p:cNvPr id="12" name="Picture 11" descr="smast-logo.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2857500" cy="2857500"/>
          </a:xfrm>
          <a:prstGeom prst="rect">
            <a:avLst/>
          </a:prstGeom>
        </p:spPr>
      </p:pic>
      <p:sp>
        <p:nvSpPr>
          <p:cNvPr id="13" name="Title 1"/>
          <p:cNvSpPr>
            <a:spLocks noGrp="1"/>
          </p:cNvSpPr>
          <p:nvPr>
            <p:ph type="title"/>
          </p:nvPr>
        </p:nvSpPr>
        <p:spPr>
          <a:xfrm>
            <a:off x="3201682" y="1613384"/>
            <a:ext cx="5485118" cy="1398472"/>
          </a:xfrm>
        </p:spPr>
        <p:txBody>
          <a:bodyPr/>
          <a:lstStyle>
            <a:lvl1pPr>
              <a:defRPr>
                <a:solidFill>
                  <a:schemeClr val="accent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46188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83923"/>
            <a:ext cx="8229600" cy="688359"/>
          </a:xfrm>
        </p:spPr>
        <p:txBody>
          <a:bodyPr>
            <a:normAutofit/>
          </a:bodyPr>
          <a:lstStyle>
            <a:lvl1pPr algn="l">
              <a:defRPr sz="3600">
                <a:solidFill>
                  <a:schemeClr val="accent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051870"/>
            <a:ext cx="8229600" cy="5588417"/>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719241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E5F1CB0-951D-8740-94E3-4A6F7DDA25E2}" type="datetimeFigureOut">
              <a:rPr lang="en-US" smtClean="0"/>
              <a:t>8/4/2015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42759636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E5F1CB0-951D-8740-94E3-4A6F7DDA25E2}" type="datetimeFigureOut">
              <a:rPr lang="en-US" smtClean="0"/>
              <a:t>8/4/2015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21757143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E5F1CB0-951D-8740-94E3-4A6F7DDA25E2}" type="datetimeFigureOut">
              <a:rPr lang="en-US" smtClean="0"/>
              <a:t>8/4/2015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1684391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E5F1CB0-951D-8740-94E3-4A6F7DDA25E2}" type="datetimeFigureOut">
              <a:rPr lang="en-US" smtClean="0"/>
              <a:t>8/4/2015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190159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5F1CB0-951D-8740-94E3-4A6F7DDA25E2}" type="datetimeFigureOut">
              <a:rPr lang="en-US" smtClean="0"/>
              <a:t>8/4/2015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1532220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5F1CB0-951D-8740-94E3-4A6F7DDA25E2}" type="datetimeFigureOut">
              <a:rPr lang="en-US" smtClean="0"/>
              <a:t>8/4/2015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19311258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5F1CB0-951D-8740-94E3-4A6F7DDA25E2}" type="datetimeFigureOut">
              <a:rPr lang="en-US" smtClean="0"/>
              <a:t>8/4/2015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36784899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5F1CB0-951D-8740-94E3-4A6F7DDA25E2}" type="datetimeFigureOut">
              <a:rPr lang="en-US" smtClean="0"/>
              <a:t>8/4/2015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4143525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hoto Divider">
    <p:spTree>
      <p:nvGrpSpPr>
        <p:cNvPr id="1" name=""/>
        <p:cNvGrpSpPr/>
        <p:nvPr/>
      </p:nvGrpSpPr>
      <p:grpSpPr>
        <a:xfrm>
          <a:off x="0" y="0"/>
          <a:ext cx="0" cy="0"/>
          <a:chOff x="0" y="0"/>
          <a:chExt cx="0" cy="0"/>
        </a:xfrm>
      </p:grpSpPr>
      <p:sp>
        <p:nvSpPr>
          <p:cNvPr id="13" name="Freeform 12"/>
          <p:cNvSpPr/>
          <p:nvPr userDrawn="1"/>
        </p:nvSpPr>
        <p:spPr>
          <a:xfrm flipH="1" flipV="1">
            <a:off x="-19068" y="-30696"/>
            <a:ext cx="9170673"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hasCustomPrompt="1"/>
          </p:nvPr>
        </p:nvSpPr>
        <p:spPr>
          <a:xfrm>
            <a:off x="457199" y="457200"/>
            <a:ext cx="8229600" cy="772250"/>
          </a:xfrm>
          <a:effectLst>
            <a:outerShdw blurRad="50800" dist="38100" dir="2700000" algn="tl" rotWithShape="0">
              <a:prstClr val="black">
                <a:alpha val="40000"/>
              </a:prstClr>
            </a:outerShdw>
          </a:effectLst>
        </p:spPr>
        <p:txBody>
          <a:bodyPr anchor="t"/>
          <a:lstStyle>
            <a:lvl1pPr algn="l">
              <a:defRPr sz="4000" b="1" cap="none">
                <a:solidFill>
                  <a:srgbClr val="FFFFFF"/>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415653"/>
            <a:ext cx="8229600" cy="1500187"/>
          </a:xfrm>
          <a:effectLst>
            <a:outerShdw blurRad="50800" dist="38100" dir="2700000" algn="tl" rotWithShape="0">
              <a:prstClr val="black">
                <a:alpha val="40000"/>
              </a:prstClr>
            </a:outerShdw>
          </a:effectLst>
        </p:spPr>
        <p:txBody>
          <a:bodyPr anchor="t" anchorCtr="0"/>
          <a:lstStyle>
            <a:lvl1pPr marL="0" indent="0" algn="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Slide Number Placeholder 3"/>
          <p:cNvSpPr>
            <a:spLocks noGrp="1"/>
          </p:cNvSpPr>
          <p:nvPr>
            <p:ph type="sldNum" sz="quarter" idx="14"/>
          </p:nvPr>
        </p:nvSpPr>
        <p:spPr>
          <a:xfrm>
            <a:off x="2285999" y="6355080"/>
            <a:ext cx="6400801" cy="502919"/>
          </a:xfrm>
          <a:prstGeom prst="rect">
            <a:avLst/>
          </a:prstGeom>
        </p:spPr>
        <p:txBody>
          <a:bodyPr/>
          <a:lstStyle>
            <a:lvl1pPr>
              <a:defRPr>
                <a:solidFill>
                  <a:schemeClr val="bg1"/>
                </a:solidFill>
              </a:defRPr>
            </a:lvl1pPr>
          </a:lstStyle>
          <a:p>
            <a:r>
              <a:rPr lang="en-US" dirty="0" smtClean="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21091362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5F1CB0-951D-8740-94E3-4A6F7DDA25E2}" type="datetimeFigureOut">
              <a:rPr lang="en-US" smtClean="0"/>
              <a:t>8/4/2015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9138021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150938" y="617538"/>
            <a:ext cx="7793037" cy="1143000"/>
          </a:xfrm>
        </p:spPr>
        <p:txBody>
          <a:bodyPr/>
          <a:lstStyle/>
          <a:p>
            <a:r>
              <a:rPr lang="en-US" smtClean="0"/>
              <a:t>Click to edit Master title style</a:t>
            </a:r>
            <a:endParaRPr lang="en-AU"/>
          </a:p>
        </p:txBody>
      </p:sp>
      <p:sp>
        <p:nvSpPr>
          <p:cNvPr id="3" name="Text Placeholder 2"/>
          <p:cNvSpPr>
            <a:spLocks noGrp="1"/>
          </p:cNvSpPr>
          <p:nvPr>
            <p:ph type="body" sz="half" idx="1"/>
          </p:nvPr>
        </p:nvSpPr>
        <p:spPr>
          <a:xfrm>
            <a:off x="1182688" y="2017713"/>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quarter" idx="2"/>
          </p:nvPr>
        </p:nvSpPr>
        <p:spPr>
          <a:xfrm>
            <a:off x="5145088" y="2017713"/>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Content Placeholder 4"/>
          <p:cNvSpPr>
            <a:spLocks noGrp="1"/>
          </p:cNvSpPr>
          <p:nvPr>
            <p:ph sz="quarter" idx="3"/>
          </p:nvPr>
        </p:nvSpPr>
        <p:spPr>
          <a:xfrm>
            <a:off x="5145088" y="4151313"/>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Rectangle 11"/>
          <p:cNvSpPr>
            <a:spLocks noGrp="1" noChangeArrowheads="1"/>
          </p:cNvSpPr>
          <p:nvPr>
            <p:ph type="dt" sz="half" idx="10"/>
          </p:nvPr>
        </p:nvSpPr>
        <p:spPr>
          <a:ln/>
        </p:spPr>
        <p:txBody>
          <a:bodyPr/>
          <a:lstStyle>
            <a:lvl1pPr>
              <a:defRPr/>
            </a:lvl1pPr>
          </a:lstStyle>
          <a:p>
            <a:pPr>
              <a:defRPr/>
            </a:pPr>
            <a:endParaRPr lang="en-US"/>
          </a:p>
        </p:txBody>
      </p:sp>
      <p:sp>
        <p:nvSpPr>
          <p:cNvPr id="7" name="Rectangle 12"/>
          <p:cNvSpPr>
            <a:spLocks noGrp="1" noChangeArrowheads="1"/>
          </p:cNvSpPr>
          <p:nvPr>
            <p:ph type="ftr" sz="quarter" idx="11"/>
          </p:nvPr>
        </p:nvSpPr>
        <p:spPr>
          <a:ln/>
        </p:spPr>
        <p:txBody>
          <a:bodyPr/>
          <a:lstStyle>
            <a:lvl1pPr>
              <a:defRPr/>
            </a:lvl1pPr>
          </a:lstStyle>
          <a:p>
            <a:pPr>
              <a:defRPr/>
            </a:pPr>
            <a:endParaRPr lang="en-US"/>
          </a:p>
        </p:txBody>
      </p:sp>
      <p:sp>
        <p:nvSpPr>
          <p:cNvPr id="8" name="Rectangle 13"/>
          <p:cNvSpPr>
            <a:spLocks noGrp="1" noChangeArrowheads="1"/>
          </p:cNvSpPr>
          <p:nvPr>
            <p:ph type="sldNum" sz="quarter" idx="12"/>
          </p:nvPr>
        </p:nvSpPr>
        <p:spPr>
          <a:ln/>
        </p:spPr>
        <p:txBody>
          <a:bodyPr/>
          <a:lstStyle>
            <a:lvl1pPr>
              <a:defRPr/>
            </a:lvl1pPr>
          </a:lstStyle>
          <a:p>
            <a:pPr>
              <a:defRPr/>
            </a:pPr>
            <a:fld id="{4B52C728-726D-4A12-94C3-3925CE3D2053}" type="slidenum">
              <a:rPr lang="en-US" altLang="en-US"/>
              <a:pPr>
                <a:defRPr/>
              </a:pPr>
              <a:t>‹#›</a:t>
            </a:fld>
            <a:endParaRPr lang="en-US" altLang="en-US"/>
          </a:p>
        </p:txBody>
      </p:sp>
    </p:spTree>
    <p:extLst>
      <p:ext uri="{BB962C8B-B14F-4D97-AF65-F5344CB8AC3E}">
        <p14:creationId xmlns:p14="http://schemas.microsoft.com/office/powerpoint/2010/main" val="3110004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8/4/2015</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2285999" y="6355080"/>
            <a:ext cx="6400801" cy="502919"/>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No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2186107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Boat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4155329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Tur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2044555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Seafoo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2817638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Fish">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410519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D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lvl1pPr>
              <a:defRPr>
                <a:solidFill>
                  <a:srgbClr val="FFFFFF"/>
                </a:solidFill>
              </a:defRPr>
            </a:lvl1p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bg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solidFill>
                  <a:srgbClr val="FFFFFF"/>
                </a:solidFill>
              </a:defRPr>
            </a:lvl1pPr>
          </a:lstStyle>
          <a:p>
            <a:pPr lvl="0"/>
            <a:r>
              <a:rPr lang="en-US" dirty="0" smtClean="0"/>
              <a:t>July 19, 2012</a:t>
            </a:r>
            <a:endParaRPr lang="en-US" dirty="0"/>
          </a:p>
        </p:txBody>
      </p:sp>
      <p:sp>
        <p:nvSpPr>
          <p:cNvPr id="7" name="Freeform 6"/>
          <p:cNvSpPr/>
          <p:nvPr userDrawn="1"/>
        </p:nvSpPr>
        <p:spPr>
          <a:xfrm>
            <a:off x="-9190" y="4417160"/>
            <a:ext cx="9170673"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61079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3.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676014"/>
          </a:xfrm>
          <a:prstGeom prst="rect">
            <a:avLst/>
          </a:prstGeom>
        </p:spPr>
        <p:txBody>
          <a:bodyPr vert="horz" lIns="91440" tIns="45720" rIns="91440" bIns="45720" rtlCol="0" anchor="t" anchorCtr="0">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7293"/>
            <a:ext cx="8229600" cy="4525963"/>
          </a:xfrm>
          <a:prstGeom prst="rect">
            <a:avLst/>
          </a:prstGeom>
        </p:spPr>
        <p:txBody>
          <a:bodyPr vert="horz" lIns="91440" tIns="45720" rIns="91440" bIns="45720" rtlCol="0">
            <a:normAutofit/>
          </a:bodyPr>
          <a:lstStyle/>
          <a:p>
            <a:pPr lvl="0"/>
            <a:r>
              <a:rPr lang="en-US" dirty="0" smtClean="0"/>
              <a:t>Click to edit Master text styles</a:t>
            </a:r>
          </a:p>
        </p:txBody>
      </p:sp>
    </p:spTree>
    <p:extLst>
      <p:ext uri="{BB962C8B-B14F-4D97-AF65-F5344CB8AC3E}">
        <p14:creationId xmlns:p14="http://schemas.microsoft.com/office/powerpoint/2010/main" val="303358688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7" r:id="rId3"/>
  </p:sldLayoutIdLst>
  <p:hf hdr="0"/>
  <p:txStyles>
    <p:titleStyle>
      <a:lvl1pPr algn="l" defTabSz="457200" rtl="0" eaLnBrk="1" latinLnBrk="0" hangingPunct="1">
        <a:spcBef>
          <a:spcPct val="0"/>
        </a:spcBef>
        <a:buNone/>
        <a:defRPr sz="3600" b="1" i="0" kern="1200">
          <a:solidFill>
            <a:srgbClr val="FFFFFF"/>
          </a:solidFill>
          <a:latin typeface="+mj-lt"/>
          <a:ea typeface="+mj-ea"/>
          <a:cs typeface="Arial Narrow Bold"/>
        </a:defRPr>
      </a:lvl1pPr>
    </p:titleStyle>
    <p:bodyStyle>
      <a:lvl1pPr marL="0" indent="0" algn="r" defTabSz="457200" rtl="0" eaLnBrk="1" latinLnBrk="0" hangingPunct="1">
        <a:spcBef>
          <a:spcPct val="20000"/>
        </a:spcBef>
        <a:buFont typeface="Arial"/>
        <a:buNone/>
        <a:defRPr sz="2000" kern="1200">
          <a:solidFill>
            <a:srgbClr val="FFFFFF"/>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01682" y="1141666"/>
            <a:ext cx="5485118" cy="1398472"/>
          </a:xfrm>
          <a:prstGeom prst="rect">
            <a:avLst/>
          </a:prstGeom>
        </p:spPr>
        <p:txBody>
          <a:bodyPr vert="horz" lIns="91440" tIns="45720" rIns="91440" bIns="45720"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201682" y="2631403"/>
            <a:ext cx="5485117" cy="1277675"/>
          </a:xfrm>
          <a:prstGeom prst="rect">
            <a:avLst/>
          </a:prstGeom>
        </p:spPr>
        <p:txBody>
          <a:bodyPr vert="horz" lIns="91440" tIns="45720" rIns="91440" bIns="45720" rtlCol="0">
            <a:normAutofit/>
          </a:bodyPr>
          <a:lstStyle/>
          <a:p>
            <a:pPr lvl="0"/>
            <a:r>
              <a:rPr lang="en-US" dirty="0" smtClean="0"/>
              <a:t>Click to edit Master text styles</a:t>
            </a:r>
          </a:p>
        </p:txBody>
      </p:sp>
    </p:spTree>
    <p:extLst>
      <p:ext uri="{BB962C8B-B14F-4D97-AF65-F5344CB8AC3E}">
        <p14:creationId xmlns:p14="http://schemas.microsoft.com/office/powerpoint/2010/main" val="3110462366"/>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8" r:id="rId6"/>
  </p:sldLayoutIdLst>
  <p:hf hdr="0"/>
  <p:txStyles>
    <p:titleStyle>
      <a:lvl1pPr algn="r" defTabSz="457200" rtl="0" eaLnBrk="1" latinLnBrk="0" hangingPunct="1">
        <a:lnSpc>
          <a:spcPct val="80000"/>
        </a:lnSpc>
        <a:spcBef>
          <a:spcPct val="0"/>
        </a:spcBef>
        <a:buNone/>
        <a:defRPr sz="4400" b="1" i="0" kern="1200">
          <a:solidFill>
            <a:schemeClr val="accent1"/>
          </a:solidFill>
          <a:latin typeface="+mj-lt"/>
          <a:ea typeface="+mj-ea"/>
          <a:cs typeface="Arial Narrow Bold"/>
        </a:defRPr>
      </a:lvl1pPr>
    </p:titleStyle>
    <p:bodyStyle>
      <a:lvl1pPr marL="0" indent="0" algn="r" defTabSz="457200" rtl="0" eaLnBrk="1" latinLnBrk="0" hangingPunct="1">
        <a:spcBef>
          <a:spcPct val="20000"/>
        </a:spcBef>
        <a:buFont typeface="Arial"/>
        <a:buNone/>
        <a:defRPr sz="24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5F1CB0-951D-8740-94E3-4A6F7DDA25E2}" type="datetimeFigureOut">
              <a:rPr lang="en-US" smtClean="0"/>
              <a:t>8/4/2015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672BB5-8B8B-B44E-AC1F-0F53DFE288DD}" type="slidenum">
              <a:rPr lang="en-US" smtClean="0"/>
              <a:t>‹#›</a:t>
            </a:fld>
            <a:endParaRPr lang="en-US"/>
          </a:p>
        </p:txBody>
      </p:sp>
    </p:spTree>
    <p:extLst>
      <p:ext uri="{BB962C8B-B14F-4D97-AF65-F5344CB8AC3E}">
        <p14:creationId xmlns:p14="http://schemas.microsoft.com/office/powerpoint/2010/main" val="1573374807"/>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hyperlink" Target="http://tandfonline.com/doi/abs/10.1080/10556788.2011.597854" TargetMode="Externa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1.xml"/><Relationship Id="rId1" Type="http://schemas.openxmlformats.org/officeDocument/2006/relationships/vmlDrawing" Target="../drawings/vmlDrawing1.vml"/><Relationship Id="rId5" Type="http://schemas.openxmlformats.org/officeDocument/2006/relationships/image" Target="../media/image15.wmf"/><Relationship Id="rId4"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11.xml"/><Relationship Id="rId1" Type="http://schemas.openxmlformats.org/officeDocument/2006/relationships/vmlDrawing" Target="../drawings/vmlDrawing2.vml"/><Relationship Id="rId6" Type="http://schemas.openxmlformats.org/officeDocument/2006/relationships/image" Target="../media/image18.wmf"/><Relationship Id="rId5" Type="http://schemas.openxmlformats.org/officeDocument/2006/relationships/oleObject" Target="../embeddings/oleObject3.bin"/><Relationship Id="rId10" Type="http://schemas.openxmlformats.org/officeDocument/2006/relationships/image" Target="../media/image20.wmf"/><Relationship Id="rId4" Type="http://schemas.openxmlformats.org/officeDocument/2006/relationships/image" Target="../media/image17.wmf"/><Relationship Id="rId9" Type="http://schemas.openxmlformats.org/officeDocument/2006/relationships/oleObject" Target="../embeddings/oleObject5.bin"/></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1.xml"/><Relationship Id="rId1" Type="http://schemas.openxmlformats.org/officeDocument/2006/relationships/vmlDrawing" Target="../drawings/vmlDrawing3.vml"/><Relationship Id="rId4" Type="http://schemas.openxmlformats.org/officeDocument/2006/relationships/image" Target="../media/image21.w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16.xml"/><Relationship Id="rId6" Type="http://schemas.openxmlformats.org/officeDocument/2006/relationships/image" Target="../media/image26.png"/><Relationship Id="rId5" Type="http://schemas.openxmlformats.org/officeDocument/2006/relationships/image" Target="../media/image25.emf"/><Relationship Id="rId4" Type="http://schemas.openxmlformats.org/officeDocument/2006/relationships/image" Target="../media/image24.emf"/></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2038350" y="3487606"/>
            <a:ext cx="6648450" cy="2517681"/>
          </a:xfrm>
        </p:spPr>
        <p:txBody>
          <a:bodyPr>
            <a:normAutofit/>
          </a:bodyPr>
          <a:lstStyle/>
          <a:p>
            <a:r>
              <a:rPr lang="en-US" sz="2800" b="1" dirty="0" smtClean="0"/>
              <a:t>Lecture </a:t>
            </a:r>
            <a:r>
              <a:rPr lang="en-US" sz="2800" b="1" dirty="0" smtClean="0"/>
              <a:t>1b</a:t>
            </a:r>
            <a:endParaRPr lang="en-US" sz="2800" b="1" dirty="0" smtClean="0"/>
          </a:p>
          <a:p>
            <a:r>
              <a:rPr lang="en-US" sz="2800" b="1" dirty="0" smtClean="0"/>
              <a:t>Introduction to programming, why ADMB?</a:t>
            </a:r>
            <a:endParaRPr lang="en-US" sz="2800" b="1" dirty="0" smtClean="0"/>
          </a:p>
          <a:p>
            <a:r>
              <a:rPr lang="en-US" sz="2500" dirty="0" err="1" smtClean="0"/>
              <a:t>www.mycourses.umassd.edu</a:t>
            </a:r>
            <a:endParaRPr lang="en-US" sz="2500" dirty="0"/>
          </a:p>
        </p:txBody>
      </p:sp>
      <p:sp>
        <p:nvSpPr>
          <p:cNvPr id="3" name="Title 2"/>
          <p:cNvSpPr>
            <a:spLocks noGrp="1"/>
          </p:cNvSpPr>
          <p:nvPr>
            <p:ph type="title"/>
          </p:nvPr>
        </p:nvSpPr>
        <p:spPr>
          <a:xfrm>
            <a:off x="3201988" y="1431963"/>
            <a:ext cx="5485118" cy="1398472"/>
          </a:xfrm>
        </p:spPr>
        <p:txBody>
          <a:bodyPr>
            <a:noAutofit/>
          </a:bodyPr>
          <a:lstStyle/>
          <a:p>
            <a:pPr algn="r"/>
            <a:r>
              <a:rPr lang="en-US" sz="3200" dirty="0" smtClean="0"/>
              <a:t>MAR 580: Advanced Population Modeling for Management of Living Marine Resources</a:t>
            </a:r>
            <a:endParaRPr lang="en-US" sz="3200" dirty="0"/>
          </a:p>
        </p:txBody>
      </p:sp>
      <p:sp>
        <p:nvSpPr>
          <p:cNvPr id="6" name="TextBox 5"/>
          <p:cNvSpPr txBox="1"/>
          <p:nvPr/>
        </p:nvSpPr>
        <p:spPr>
          <a:xfrm>
            <a:off x="5349769" y="6295575"/>
            <a:ext cx="3627319" cy="369332"/>
          </a:xfrm>
          <a:prstGeom prst="rect">
            <a:avLst/>
          </a:prstGeom>
          <a:noFill/>
        </p:spPr>
        <p:txBody>
          <a:bodyPr wrap="square" rtlCol="0">
            <a:spAutoFit/>
          </a:bodyPr>
          <a:lstStyle/>
          <a:p>
            <a:pPr algn="r"/>
            <a:r>
              <a:rPr lang="en-US" dirty="0" smtClean="0"/>
              <a:t>1 September 2015</a:t>
            </a:r>
            <a:endParaRPr lang="en-US" dirty="0"/>
          </a:p>
        </p:txBody>
      </p:sp>
    </p:spTree>
    <p:extLst>
      <p:ext uri="{BB962C8B-B14F-4D97-AF65-F5344CB8AC3E}">
        <p14:creationId xmlns:p14="http://schemas.microsoft.com/office/powerpoint/2010/main" val="8903314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ADMB is a compiled language</a:t>
            </a:r>
            <a:endParaRPr lang="en-US" dirty="0"/>
          </a:p>
        </p:txBody>
      </p:sp>
      <p:sp>
        <p:nvSpPr>
          <p:cNvPr id="3" name="Content Placeholder 2"/>
          <p:cNvSpPr>
            <a:spLocks noGrp="1"/>
          </p:cNvSpPr>
          <p:nvPr>
            <p:ph idx="1"/>
          </p:nvPr>
        </p:nvSpPr>
        <p:spPr/>
        <p:txBody>
          <a:bodyPr/>
          <a:lstStyle/>
          <a:p>
            <a:r>
              <a:rPr lang="en-US" dirty="0" smtClean="0"/>
              <a:t>In fact, it is a little different.</a:t>
            </a:r>
          </a:p>
          <a:p>
            <a:r>
              <a:rPr lang="en-US" dirty="0" smtClean="0"/>
              <a:t>In ADMB you write and ADMB template (.</a:t>
            </a:r>
            <a:r>
              <a:rPr lang="en-US" dirty="0" err="1" smtClean="0"/>
              <a:t>tpl</a:t>
            </a:r>
            <a:r>
              <a:rPr lang="en-US" dirty="0" smtClean="0"/>
              <a:t>) file.</a:t>
            </a:r>
          </a:p>
          <a:p>
            <a:r>
              <a:rPr lang="en-US" dirty="0" smtClean="0"/>
              <a:t>The compiler first turns this into C++ code (the .</a:t>
            </a:r>
            <a:r>
              <a:rPr lang="en-US" dirty="0" err="1" smtClean="0"/>
              <a:t>tpl</a:t>
            </a:r>
            <a:r>
              <a:rPr lang="en-US" dirty="0" smtClean="0"/>
              <a:t> is pseudo C++), which is then compiled by a C++ compiler and linked to ADMB libraries to make the executable.</a:t>
            </a:r>
          </a:p>
          <a:p>
            <a:endParaRPr lang="en-US" dirty="0"/>
          </a:p>
        </p:txBody>
      </p:sp>
    </p:spTree>
    <p:extLst>
      <p:ext uri="{BB962C8B-B14F-4D97-AF65-F5344CB8AC3E}">
        <p14:creationId xmlns:p14="http://schemas.microsoft.com/office/powerpoint/2010/main" val="3782432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blog-static.odesk.com/blog/uploads/sites/3/2015/06/10132943/Compiled-vs-Interpreted-Languages-Comparis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 y="280987"/>
            <a:ext cx="8953500" cy="62769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629401" y="6488668"/>
            <a:ext cx="2581274" cy="369332"/>
          </a:xfrm>
          <a:prstGeom prst="rect">
            <a:avLst/>
          </a:prstGeom>
          <a:noFill/>
        </p:spPr>
        <p:txBody>
          <a:bodyPr wrap="square" rtlCol="0">
            <a:spAutoFit/>
          </a:bodyPr>
          <a:lstStyle/>
          <a:p>
            <a:r>
              <a:rPr lang="en-US" dirty="0" smtClean="0"/>
              <a:t>http://www.upwork.com</a:t>
            </a:r>
            <a:endParaRPr lang="en-US" dirty="0"/>
          </a:p>
        </p:txBody>
      </p:sp>
    </p:spTree>
    <p:extLst>
      <p:ext uri="{BB962C8B-B14F-4D97-AF65-F5344CB8AC3E}">
        <p14:creationId xmlns:p14="http://schemas.microsoft.com/office/powerpoint/2010/main" val="3974209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 is an example of an interpreted language.</a:t>
            </a:r>
            <a:endParaRPr lang="en-US" dirty="0"/>
          </a:p>
        </p:txBody>
      </p:sp>
      <p:sp>
        <p:nvSpPr>
          <p:cNvPr id="8" name="Content Placeholder 7"/>
          <p:cNvSpPr>
            <a:spLocks noGrp="1"/>
          </p:cNvSpPr>
          <p:nvPr>
            <p:ph idx="1"/>
          </p:nvPr>
        </p:nvSpPr>
        <p:spPr>
          <a:xfrm>
            <a:off x="457200" y="4976068"/>
            <a:ext cx="8229600" cy="1664219"/>
          </a:xfrm>
        </p:spPr>
        <p:txBody>
          <a:bodyPr/>
          <a:lstStyle/>
          <a:p>
            <a:r>
              <a:rPr lang="en-US" dirty="0" smtClean="0"/>
              <a:t>Typing 2+2 into the command prompt gives the result instantly. The code is executed as it is parsed.</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750" y="1000125"/>
            <a:ext cx="6991350" cy="3848100"/>
          </a:xfrm>
          <a:prstGeom prst="rect">
            <a:avLst/>
          </a:prstGeom>
        </p:spPr>
      </p:pic>
    </p:spTree>
    <p:extLst>
      <p:ext uri="{BB962C8B-B14F-4D97-AF65-F5344CB8AC3E}">
        <p14:creationId xmlns:p14="http://schemas.microsoft.com/office/powerpoint/2010/main" val="2861763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DMB Proje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75" y="395287"/>
            <a:ext cx="6477000" cy="1619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7332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a:t>
            </a:r>
            <a:endParaRPr lang="en-US" dirty="0"/>
          </a:p>
        </p:txBody>
      </p:sp>
      <p:sp>
        <p:nvSpPr>
          <p:cNvPr id="3" name="Content Placeholder 2"/>
          <p:cNvSpPr>
            <a:spLocks noGrp="1"/>
          </p:cNvSpPr>
          <p:nvPr>
            <p:ph idx="1"/>
          </p:nvPr>
        </p:nvSpPr>
        <p:spPr/>
        <p:txBody>
          <a:bodyPr>
            <a:normAutofit/>
          </a:bodyPr>
          <a:lstStyle/>
          <a:p>
            <a:r>
              <a:rPr lang="en-US" sz="2400" dirty="0">
                <a:hlinkClick r:id="rId2"/>
              </a:rPr>
              <a:t>Fournier, D.A., H.J. </a:t>
            </a:r>
            <a:r>
              <a:rPr lang="en-US" sz="2400" dirty="0" err="1">
                <a:hlinkClick r:id="rId2"/>
              </a:rPr>
              <a:t>Skaug</a:t>
            </a:r>
            <a:r>
              <a:rPr lang="en-US" sz="2400" dirty="0">
                <a:hlinkClick r:id="rId2"/>
              </a:rPr>
              <a:t>, J. Ancheta, J. </a:t>
            </a:r>
            <a:r>
              <a:rPr lang="en-US" sz="2400" dirty="0" err="1">
                <a:hlinkClick r:id="rId2"/>
              </a:rPr>
              <a:t>Ianelli</a:t>
            </a:r>
            <a:r>
              <a:rPr lang="en-US" sz="2400" dirty="0">
                <a:hlinkClick r:id="rId2"/>
              </a:rPr>
              <a:t>, A. Magnusson, M.N. Maunder, A. Nielsen, and J. </a:t>
            </a:r>
            <a:r>
              <a:rPr lang="en-US" sz="2400" dirty="0" err="1">
                <a:hlinkClick r:id="rId2"/>
              </a:rPr>
              <a:t>Sibert</a:t>
            </a:r>
            <a:r>
              <a:rPr lang="en-US" sz="2400" dirty="0">
                <a:hlinkClick r:id="rId2"/>
              </a:rPr>
              <a:t>. 2012. AD Model Builder: using automatic differentiation for statistical inference of highly parameterized complex nonlinear models. </a:t>
            </a:r>
            <a:r>
              <a:rPr lang="en-US" sz="2400" dirty="0" err="1">
                <a:hlinkClick r:id="rId2"/>
              </a:rPr>
              <a:t>Optim</a:t>
            </a:r>
            <a:r>
              <a:rPr lang="en-US" sz="2400" dirty="0">
                <a:hlinkClick r:id="rId2"/>
              </a:rPr>
              <a:t>. Methods </a:t>
            </a:r>
            <a:r>
              <a:rPr lang="en-US" sz="2400" dirty="0" err="1">
                <a:hlinkClick r:id="rId2"/>
              </a:rPr>
              <a:t>Softw</a:t>
            </a:r>
            <a:r>
              <a:rPr lang="en-US" sz="2400" dirty="0">
                <a:hlinkClick r:id="rId2"/>
              </a:rPr>
              <a:t>. </a:t>
            </a:r>
            <a:r>
              <a:rPr lang="en-US" sz="2400" dirty="0" smtClean="0">
                <a:hlinkClick r:id="rId2"/>
              </a:rPr>
              <a:t>27:233-249.</a:t>
            </a:r>
            <a:endParaRPr lang="en-US" sz="2400" dirty="0" smtClean="0"/>
          </a:p>
          <a:p>
            <a:endParaRPr lang="en-US" sz="2400" dirty="0"/>
          </a:p>
        </p:txBody>
      </p:sp>
    </p:spTree>
    <p:extLst>
      <p:ext uri="{BB962C8B-B14F-4D97-AF65-F5344CB8AC3E}">
        <p14:creationId xmlns:p14="http://schemas.microsoft.com/office/powerpoint/2010/main" val="3735775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2016" y="2804872"/>
            <a:ext cx="4192449" cy="4053128"/>
          </a:xfrm>
          <a:prstGeom prst="rect">
            <a:avLst/>
          </a:prstGeom>
        </p:spPr>
      </p:pic>
      <p:pic>
        <p:nvPicPr>
          <p:cNvPr id="5" name="Picture 4"/>
          <p:cNvPicPr>
            <a:picLocks noChangeAspect="1"/>
          </p:cNvPicPr>
          <p:nvPr/>
        </p:nvPicPr>
        <p:blipFill>
          <a:blip r:embed="rId3"/>
          <a:stretch>
            <a:fillRect/>
          </a:stretch>
        </p:blipFill>
        <p:spPr>
          <a:xfrm>
            <a:off x="4684458" y="2804872"/>
            <a:ext cx="4229387" cy="4025329"/>
          </a:xfrm>
          <a:prstGeom prst="rect">
            <a:avLst/>
          </a:prstGeom>
        </p:spPr>
      </p:pic>
      <p:sp>
        <p:nvSpPr>
          <p:cNvPr id="6" name="Title 5"/>
          <p:cNvSpPr>
            <a:spLocks noGrp="1"/>
          </p:cNvSpPr>
          <p:nvPr>
            <p:ph type="title"/>
          </p:nvPr>
        </p:nvSpPr>
        <p:spPr/>
        <p:txBody>
          <a:bodyPr/>
          <a:lstStyle/>
          <a:p>
            <a:r>
              <a:rPr lang="en-US" dirty="0" smtClean="0"/>
              <a:t>Additional Resources</a:t>
            </a:r>
            <a:endParaRPr lang="en-US" dirty="0"/>
          </a:p>
        </p:txBody>
      </p:sp>
      <p:sp>
        <p:nvSpPr>
          <p:cNvPr id="7" name="Content Placeholder 6"/>
          <p:cNvSpPr>
            <a:spLocks noGrp="1"/>
          </p:cNvSpPr>
          <p:nvPr>
            <p:ph idx="1"/>
          </p:nvPr>
        </p:nvSpPr>
        <p:spPr/>
        <p:txBody>
          <a:bodyPr/>
          <a:lstStyle/>
          <a:p>
            <a:r>
              <a:rPr lang="en-US" dirty="0" smtClean="0"/>
              <a:t>Reference Card</a:t>
            </a:r>
          </a:p>
          <a:p>
            <a:r>
              <a:rPr lang="en-US" dirty="0"/>
              <a:t>http://www.admb-project.org/documentation/refcards</a:t>
            </a:r>
          </a:p>
        </p:txBody>
      </p:sp>
    </p:spTree>
    <p:extLst>
      <p:ext uri="{BB962C8B-B14F-4D97-AF65-F5344CB8AC3E}">
        <p14:creationId xmlns:p14="http://schemas.microsoft.com/office/powerpoint/2010/main" val="15687335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64220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fontScale="90000"/>
          </a:bodyPr>
          <a:lstStyle/>
          <a:p>
            <a:pPr algn="ctr"/>
            <a:r>
              <a:rPr lang="en-US" altLang="en-US" sz="4000" smtClean="0">
                <a:solidFill>
                  <a:srgbClr val="FF0000"/>
                </a:solidFill>
              </a:rPr>
              <a:t>Very simply – you are going to:</a:t>
            </a:r>
          </a:p>
        </p:txBody>
      </p:sp>
      <p:sp>
        <p:nvSpPr>
          <p:cNvPr id="6147" name="Content Placeholder 2"/>
          <p:cNvSpPr>
            <a:spLocks noGrp="1"/>
          </p:cNvSpPr>
          <p:nvPr>
            <p:ph idx="1"/>
          </p:nvPr>
        </p:nvSpPr>
        <p:spPr/>
        <p:txBody>
          <a:bodyPr/>
          <a:lstStyle/>
          <a:p>
            <a:r>
              <a:rPr lang="en-US" altLang="en-US" sz="1800" smtClean="0">
                <a:solidFill>
                  <a:srgbClr val="FF0000"/>
                </a:solidFill>
              </a:rPr>
              <a:t>Give your computer a set of instructions, specifically find the hypothesis that best explain your data based on your likelihood rules.</a:t>
            </a:r>
          </a:p>
          <a:p>
            <a:r>
              <a:rPr lang="en-US" altLang="en-US" sz="1800" smtClean="0">
                <a:solidFill>
                  <a:srgbClr val="FF0000"/>
                </a:solidFill>
              </a:rPr>
              <a:t>Your instructions are written in ADMB format.</a:t>
            </a:r>
          </a:p>
          <a:p>
            <a:r>
              <a:rPr lang="en-US" altLang="en-US" sz="1800" smtClean="0">
                <a:solidFill>
                  <a:srgbClr val="FF0000"/>
                </a:solidFill>
              </a:rPr>
              <a:t>Because your computer doesn’t know ADMB speak, you use ADMB libraries/dictionaries to translate your instructions in to computer language.</a:t>
            </a:r>
          </a:p>
          <a:p>
            <a:r>
              <a:rPr lang="en-US" altLang="en-US" sz="1800" smtClean="0">
                <a:solidFill>
                  <a:srgbClr val="FF0000"/>
                </a:solidFill>
              </a:rPr>
              <a:t>Then the computer will use your translated instructions and the ADMB dictionaries to get the answer you want/need/hope for.</a:t>
            </a:r>
          </a:p>
          <a:p>
            <a:r>
              <a:rPr lang="en-US" altLang="en-US" sz="1800" smtClean="0">
                <a:solidFill>
                  <a:srgbClr val="FF0000"/>
                </a:solidFill>
              </a:rPr>
              <a:t>The library that your computer translator uses to change ADMB instructions into computer instructions is not smart, so you have to be precise in your programming.  </a:t>
            </a:r>
          </a:p>
          <a:p>
            <a:r>
              <a:rPr lang="en-US" altLang="en-US" sz="1800" smtClean="0">
                <a:solidFill>
                  <a:srgbClr val="FF0000"/>
                </a:solidFill>
              </a:rPr>
              <a:t>ADMB is now used by thousands people in dozens of fields.  Learning it will make you very marketable in the workplace.</a:t>
            </a:r>
          </a:p>
          <a:p>
            <a:endParaRPr lang="en-US" altLang="en-US" sz="1800" smtClean="0">
              <a:solidFill>
                <a:srgbClr val="FF0000"/>
              </a:solidFill>
            </a:endParaRPr>
          </a:p>
        </p:txBody>
      </p:sp>
    </p:spTree>
    <p:extLst>
      <p:ext uri="{BB962C8B-B14F-4D97-AF65-F5344CB8AC3E}">
        <p14:creationId xmlns:p14="http://schemas.microsoft.com/office/powerpoint/2010/main" val="18520380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Specifying the Problem</a:t>
            </a:r>
            <a:endParaRPr lang="en-US" dirty="0"/>
          </a:p>
        </p:txBody>
      </p:sp>
      <p:sp>
        <p:nvSpPr>
          <p:cNvPr id="3" name="Content Placeholder 2"/>
          <p:cNvSpPr>
            <a:spLocks noGrp="1"/>
          </p:cNvSpPr>
          <p:nvPr>
            <p:ph idx="1"/>
          </p:nvPr>
        </p:nvSpPr>
        <p:spPr/>
        <p:txBody>
          <a:bodyPr/>
          <a:lstStyle/>
          <a:p>
            <a:r>
              <a:rPr lang="en-US" altLang="en-US" sz="2800" dirty="0"/>
              <a:t>ADMB programs are written using a template (a file with a .TPL extension).</a:t>
            </a:r>
          </a:p>
          <a:p>
            <a:r>
              <a:rPr lang="en-US" altLang="en-US" sz="2800" dirty="0"/>
              <a:t>The TPL file specifies:</a:t>
            </a:r>
          </a:p>
          <a:p>
            <a:pPr lvl="1"/>
            <a:r>
              <a:rPr lang="en-US" altLang="en-US" sz="2400" dirty="0"/>
              <a:t>the function to be minimized ;</a:t>
            </a:r>
          </a:p>
          <a:p>
            <a:pPr lvl="1"/>
            <a:r>
              <a:rPr lang="en-US" altLang="en-US" sz="2400" dirty="0"/>
              <a:t>the parameters that are to be varied to minimize the function;</a:t>
            </a:r>
          </a:p>
          <a:p>
            <a:pPr lvl="1"/>
            <a:r>
              <a:rPr lang="en-US" altLang="en-US" sz="2400" dirty="0"/>
              <a:t>any variables that depend on the parameters but are not parameters themselves; and</a:t>
            </a:r>
          </a:p>
          <a:p>
            <a:pPr lvl="1"/>
            <a:r>
              <a:rPr lang="en-US" altLang="en-US" sz="2400" dirty="0"/>
              <a:t>the data (constants) that are part of the function.</a:t>
            </a:r>
          </a:p>
          <a:p>
            <a:endParaRPr lang="en-US" dirty="0"/>
          </a:p>
        </p:txBody>
      </p:sp>
    </p:spTree>
    <p:extLst>
      <p:ext uri="{BB962C8B-B14F-4D97-AF65-F5344CB8AC3E}">
        <p14:creationId xmlns:p14="http://schemas.microsoft.com/office/powerpoint/2010/main" val="1623466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en-US" dirty="0" smtClean="0"/>
              <a:t>The ADMB “Approach”</a:t>
            </a:r>
          </a:p>
        </p:txBody>
      </p:sp>
      <p:sp>
        <p:nvSpPr>
          <p:cNvPr id="9219" name="Rectangle 3"/>
          <p:cNvSpPr>
            <a:spLocks noGrp="1" noChangeArrowheads="1"/>
          </p:cNvSpPr>
          <p:nvPr>
            <p:ph type="body" idx="1"/>
          </p:nvPr>
        </p:nvSpPr>
        <p:spPr/>
        <p:txBody>
          <a:bodyPr/>
          <a:lstStyle/>
          <a:p>
            <a:pPr eaLnBrk="1" hangingPunct="1">
              <a:lnSpc>
                <a:spcPct val="80000"/>
              </a:lnSpc>
            </a:pPr>
            <a:r>
              <a:rPr lang="en-US" altLang="en-US" sz="2400" smtClean="0"/>
              <a:t>Create a .TPL file. This file provides the specifications to:</a:t>
            </a:r>
          </a:p>
          <a:p>
            <a:pPr lvl="1" eaLnBrk="1" hangingPunct="1">
              <a:lnSpc>
                <a:spcPct val="80000"/>
              </a:lnSpc>
            </a:pPr>
            <a:r>
              <a:rPr lang="en-US" altLang="en-US" sz="2000" smtClean="0"/>
              <a:t>read in the data;</a:t>
            </a:r>
          </a:p>
          <a:p>
            <a:pPr lvl="1" eaLnBrk="1" hangingPunct="1">
              <a:lnSpc>
                <a:spcPct val="80000"/>
              </a:lnSpc>
            </a:pPr>
            <a:r>
              <a:rPr lang="en-US" altLang="en-US" sz="2000" smtClean="0"/>
              <a:t>identify the parameters and any derived variables;</a:t>
            </a:r>
          </a:p>
          <a:p>
            <a:pPr lvl="1" eaLnBrk="1" hangingPunct="1">
              <a:lnSpc>
                <a:spcPct val="80000"/>
              </a:lnSpc>
            </a:pPr>
            <a:r>
              <a:rPr lang="en-US" altLang="en-US" sz="2000" smtClean="0"/>
              <a:t>define the model; and</a:t>
            </a:r>
          </a:p>
          <a:p>
            <a:pPr lvl="1" eaLnBrk="1" hangingPunct="1">
              <a:lnSpc>
                <a:spcPct val="80000"/>
              </a:lnSpc>
            </a:pPr>
            <a:r>
              <a:rPr lang="en-US" altLang="en-US" sz="2000" smtClean="0"/>
              <a:t>define the objective function to be minimized.</a:t>
            </a:r>
          </a:p>
          <a:p>
            <a:pPr eaLnBrk="1" hangingPunct="1">
              <a:lnSpc>
                <a:spcPct val="80000"/>
              </a:lnSpc>
            </a:pPr>
            <a:r>
              <a:rPr lang="en-US" altLang="en-US" sz="2400" smtClean="0"/>
              <a:t>Convert the TPL file to a C++ file (a CPP file) using tpl2cpp.exe.</a:t>
            </a:r>
          </a:p>
          <a:p>
            <a:pPr eaLnBrk="1" hangingPunct="1">
              <a:lnSpc>
                <a:spcPct val="80000"/>
              </a:lnSpc>
            </a:pPr>
            <a:r>
              <a:rPr lang="en-US" altLang="en-US" sz="2400" smtClean="0"/>
              <a:t>Compile and link the resultant C++ program as you would any other C++ program.</a:t>
            </a:r>
          </a:p>
          <a:p>
            <a:pPr eaLnBrk="1" hangingPunct="1">
              <a:lnSpc>
                <a:spcPct val="80000"/>
              </a:lnSpc>
            </a:pPr>
            <a:r>
              <a:rPr lang="en-US" altLang="en-US" sz="2400" smtClean="0"/>
              <a:t>The ADMB documentation is very terse but can be helpful – consult it!</a:t>
            </a:r>
          </a:p>
        </p:txBody>
      </p:sp>
    </p:spTree>
    <p:extLst>
      <p:ext uri="{BB962C8B-B14F-4D97-AF65-F5344CB8AC3E}">
        <p14:creationId xmlns:p14="http://schemas.microsoft.com/office/powerpoint/2010/main" val="3372390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Outline</a:t>
            </a:r>
          </a:p>
        </p:txBody>
      </p:sp>
      <p:sp>
        <p:nvSpPr>
          <p:cNvPr id="3" name="Content Placeholder 2"/>
          <p:cNvSpPr>
            <a:spLocks noGrp="1"/>
          </p:cNvSpPr>
          <p:nvPr>
            <p:ph idx="1"/>
          </p:nvPr>
        </p:nvSpPr>
        <p:spPr/>
        <p:txBody>
          <a:bodyPr/>
          <a:lstStyle/>
          <a:p>
            <a:r>
              <a:rPr lang="en-US" dirty="0" smtClean="0"/>
              <a:t>Introduction </a:t>
            </a:r>
            <a:r>
              <a:rPr lang="en-US" dirty="0" smtClean="0"/>
              <a:t>to programming, why ADMB?</a:t>
            </a:r>
            <a:endParaRPr lang="en-US" dirty="0"/>
          </a:p>
          <a:p>
            <a:r>
              <a:rPr lang="en-US" dirty="0" smtClean="0"/>
              <a:t>Lab exercise: Linear modeling using ADMB</a:t>
            </a:r>
            <a:endParaRPr lang="en-US" dirty="0"/>
          </a:p>
        </p:txBody>
      </p:sp>
    </p:spTree>
    <p:extLst>
      <p:ext uri="{BB962C8B-B14F-4D97-AF65-F5344CB8AC3E}">
        <p14:creationId xmlns:p14="http://schemas.microsoft.com/office/powerpoint/2010/main" val="9022940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7307741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normAutofit fontScale="90000"/>
          </a:bodyPr>
          <a:lstStyle/>
          <a:p>
            <a:pPr eaLnBrk="1" hangingPunct="1"/>
            <a:r>
              <a:rPr lang="en-US" altLang="en-US" sz="4000" dirty="0" smtClean="0"/>
              <a:t>The First Example</a:t>
            </a:r>
            <a:r>
              <a:rPr lang="en-US" altLang="en-US" sz="3600" dirty="0" smtClean="0"/>
              <a:t> - I</a:t>
            </a:r>
          </a:p>
        </p:txBody>
      </p:sp>
      <p:sp>
        <p:nvSpPr>
          <p:cNvPr id="11267" name="Rectangle 3"/>
          <p:cNvSpPr>
            <a:spLocks noGrp="1" noChangeArrowheads="1"/>
          </p:cNvSpPr>
          <p:nvPr>
            <p:ph type="body" idx="1"/>
          </p:nvPr>
        </p:nvSpPr>
        <p:spPr/>
        <p:txBody>
          <a:bodyPr/>
          <a:lstStyle/>
          <a:p>
            <a:pPr eaLnBrk="1" hangingPunct="1">
              <a:lnSpc>
                <a:spcPct val="90000"/>
              </a:lnSpc>
            </a:pPr>
            <a:r>
              <a:rPr lang="en-US" altLang="en-US" sz="2800" dirty="0" smtClean="0"/>
              <a:t>We start with a least-squares problem:</a:t>
            </a:r>
          </a:p>
          <a:p>
            <a:pPr lvl="1" eaLnBrk="1" hangingPunct="1">
              <a:lnSpc>
                <a:spcPct val="90000"/>
              </a:lnSpc>
            </a:pPr>
            <a:r>
              <a:rPr lang="en-US" altLang="en-US" sz="2400" dirty="0" smtClean="0"/>
              <a:t>Find </a:t>
            </a:r>
            <a:r>
              <a:rPr lang="en-US" altLang="en-US" sz="2400" i="1" dirty="0" smtClean="0"/>
              <a:t>a</a:t>
            </a:r>
            <a:r>
              <a:rPr lang="en-US" altLang="en-US" sz="2400" dirty="0" smtClean="0"/>
              <a:t> and </a:t>
            </a:r>
            <a:r>
              <a:rPr lang="en-US" altLang="en-US" sz="2400" i="1" dirty="0" smtClean="0"/>
              <a:t>b</a:t>
            </a:r>
            <a:r>
              <a:rPr lang="en-US" altLang="en-US" sz="2400" dirty="0" smtClean="0"/>
              <a:t> by minimizing:</a:t>
            </a:r>
          </a:p>
          <a:p>
            <a:pPr eaLnBrk="1" hangingPunct="1">
              <a:lnSpc>
                <a:spcPct val="90000"/>
              </a:lnSpc>
            </a:pPr>
            <a:endParaRPr lang="en-US" altLang="en-US" sz="2800" dirty="0" smtClean="0"/>
          </a:p>
          <a:p>
            <a:pPr eaLnBrk="1" hangingPunct="1">
              <a:lnSpc>
                <a:spcPct val="90000"/>
              </a:lnSpc>
            </a:pPr>
            <a:endParaRPr lang="en-US" altLang="en-US" sz="2800" dirty="0" smtClean="0"/>
          </a:p>
          <a:p>
            <a:pPr eaLnBrk="1" hangingPunct="1">
              <a:lnSpc>
                <a:spcPct val="90000"/>
              </a:lnSpc>
            </a:pPr>
            <a:r>
              <a:rPr lang="en-US" altLang="en-US" sz="2800" dirty="0" smtClean="0"/>
              <a:t>Program: LECTA.TPL</a:t>
            </a:r>
          </a:p>
          <a:p>
            <a:pPr eaLnBrk="1" hangingPunct="1">
              <a:lnSpc>
                <a:spcPct val="90000"/>
              </a:lnSpc>
            </a:pPr>
            <a:r>
              <a:rPr lang="en-US" altLang="en-US" sz="2800" dirty="0" smtClean="0"/>
              <a:t>Data File: LECTA.DAT</a:t>
            </a:r>
          </a:p>
          <a:p>
            <a:pPr eaLnBrk="1" hangingPunct="1">
              <a:lnSpc>
                <a:spcPct val="90000"/>
              </a:lnSpc>
            </a:pPr>
            <a:r>
              <a:rPr lang="en-US" altLang="en-US" sz="2800" dirty="0" smtClean="0"/>
              <a:t>To compile: </a:t>
            </a:r>
            <a:r>
              <a:rPr lang="en-US" altLang="en-US" sz="2800" dirty="0" err="1" smtClean="0">
                <a:solidFill>
                  <a:schemeClr val="hlink"/>
                </a:solidFill>
              </a:rPr>
              <a:t>admb</a:t>
            </a:r>
            <a:r>
              <a:rPr lang="en-US" altLang="en-US" sz="2800" dirty="0" smtClean="0">
                <a:solidFill>
                  <a:schemeClr val="hlink"/>
                </a:solidFill>
              </a:rPr>
              <a:t>  </a:t>
            </a:r>
            <a:r>
              <a:rPr lang="en-US" altLang="en-US" sz="2800" dirty="0" smtClean="0">
                <a:solidFill>
                  <a:schemeClr val="hlink"/>
                </a:solidFill>
              </a:rPr>
              <a:t>LECTA</a:t>
            </a:r>
          </a:p>
          <a:p>
            <a:pPr eaLnBrk="1" hangingPunct="1">
              <a:lnSpc>
                <a:spcPct val="90000"/>
              </a:lnSpc>
            </a:pPr>
            <a:r>
              <a:rPr lang="en-US" altLang="en-US" sz="2800" dirty="0" smtClean="0"/>
              <a:t>To run: </a:t>
            </a:r>
            <a:r>
              <a:rPr lang="en-US" altLang="en-US" sz="2800" dirty="0" smtClean="0">
                <a:solidFill>
                  <a:schemeClr val="hlink"/>
                </a:solidFill>
              </a:rPr>
              <a:t>LECTA</a:t>
            </a:r>
          </a:p>
          <a:p>
            <a:pPr eaLnBrk="1" hangingPunct="1">
              <a:lnSpc>
                <a:spcPct val="90000"/>
              </a:lnSpc>
            </a:pPr>
            <a:endParaRPr lang="en-US" altLang="en-US" sz="2800" dirty="0" smtClean="0"/>
          </a:p>
          <a:p>
            <a:pPr eaLnBrk="1" hangingPunct="1">
              <a:lnSpc>
                <a:spcPct val="90000"/>
              </a:lnSpc>
            </a:pPr>
            <a:r>
              <a:rPr lang="en-US" altLang="en-US" sz="2800" dirty="0" smtClean="0"/>
              <a:t>Have a look at the various output </a:t>
            </a:r>
            <a:r>
              <a:rPr lang="en-US" altLang="en-US" sz="2800" dirty="0" smtClean="0"/>
              <a:t>files.</a:t>
            </a:r>
            <a:endParaRPr lang="en-US" altLang="en-US" sz="2800" dirty="0" smtClean="0"/>
          </a:p>
          <a:p>
            <a:pPr lvl="1" eaLnBrk="1" hangingPunct="1">
              <a:lnSpc>
                <a:spcPct val="90000"/>
              </a:lnSpc>
            </a:pPr>
            <a:endParaRPr lang="en-US" altLang="en-US" sz="2400" dirty="0" smtClean="0"/>
          </a:p>
        </p:txBody>
      </p:sp>
      <p:graphicFrame>
        <p:nvGraphicFramePr>
          <p:cNvPr id="11268" name="Object 4"/>
          <p:cNvGraphicFramePr>
            <a:graphicFrameLocks noChangeAspect="1"/>
          </p:cNvGraphicFramePr>
          <p:nvPr>
            <p:extLst>
              <p:ext uri="{D42A27DB-BD31-4B8C-83A1-F6EECF244321}">
                <p14:modId xmlns:p14="http://schemas.microsoft.com/office/powerpoint/2010/main" val="3841343075"/>
              </p:ext>
            </p:extLst>
          </p:nvPr>
        </p:nvGraphicFramePr>
        <p:xfrm>
          <a:off x="2694914" y="2084560"/>
          <a:ext cx="2979738" cy="738188"/>
        </p:xfrm>
        <a:graphic>
          <a:graphicData uri="http://schemas.openxmlformats.org/presentationml/2006/ole">
            <mc:AlternateContent xmlns:mc="http://schemas.openxmlformats.org/markup-compatibility/2006">
              <mc:Choice xmlns:v="urn:schemas-microsoft-com:vml" Requires="v">
                <p:oleObj spid="_x0000_s4102" name="Equation" r:id="rId4" imgW="1485900" imgH="368300" progId="Equation.DSMT4">
                  <p:embed/>
                </p:oleObj>
              </mc:Choice>
              <mc:Fallback>
                <p:oleObj name="Equation" r:id="rId4" imgW="1485900" imgH="3683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4914" y="2084560"/>
                        <a:ext cx="2979738" cy="738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103716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fontScale="90000"/>
          </a:bodyPr>
          <a:lstStyle/>
          <a:p>
            <a:pPr algn="ctr" eaLnBrk="1" hangingPunct="1"/>
            <a:r>
              <a:rPr lang="en-US" altLang="en-US" sz="3600" smtClean="0"/>
              <a:t>The First Example - II </a:t>
            </a:r>
            <a:br>
              <a:rPr lang="en-US" altLang="en-US" sz="3600" smtClean="0"/>
            </a:br>
            <a:r>
              <a:rPr lang="en-US" altLang="en-US" sz="3200" smtClean="0"/>
              <a:t>(Linear Regression)</a:t>
            </a:r>
          </a:p>
        </p:txBody>
      </p:sp>
      <p:sp>
        <p:nvSpPr>
          <p:cNvPr id="13315" name="Rectangle 3"/>
          <p:cNvSpPr>
            <a:spLocks noChangeArrowheads="1"/>
          </p:cNvSpPr>
          <p:nvPr/>
        </p:nvSpPr>
        <p:spPr bwMode="auto">
          <a:xfrm>
            <a:off x="5486400" y="1905000"/>
            <a:ext cx="3505200" cy="4495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AU" altLang="en-US" sz="1800">
                <a:solidFill>
                  <a:srgbClr val="D32128"/>
                </a:solidFill>
                <a:latin typeface="Times New Roman" panose="02020603050405020304" pitchFamily="18" charset="0"/>
                <a:ea typeface="MS Mincho" panose="02020609040205080304" pitchFamily="49" charset="-128"/>
              </a:rPr>
              <a:t>DATA_SECTION</a:t>
            </a:r>
            <a:endParaRPr lang="en-AU" altLang="en-US" sz="1800">
              <a:solidFill>
                <a:srgbClr val="D32128"/>
              </a:solidFill>
              <a:latin typeface="Times New Roman" panose="02020603050405020304" pitchFamily="18" charset="0"/>
              <a:cs typeface="Courier New" panose="02070309020205020404" pitchFamily="49" charset="0"/>
            </a:endParaRPr>
          </a:p>
          <a:p>
            <a:pPr>
              <a:spcBef>
                <a:spcPct val="0"/>
              </a:spcBef>
              <a:buClrTx/>
              <a:buSzTx/>
              <a:buFontTx/>
              <a:buNone/>
            </a:pPr>
            <a:r>
              <a:rPr lang="en-AU" altLang="en-US" sz="1800">
                <a:latin typeface="Times New Roman" panose="02020603050405020304" pitchFamily="18" charset="0"/>
                <a:ea typeface="MS Mincho" panose="02020609040205080304" pitchFamily="49" charset="-128"/>
              </a:rPr>
              <a:t>  </a:t>
            </a:r>
            <a:r>
              <a:rPr lang="en-AU" altLang="en-US" sz="1800">
                <a:solidFill>
                  <a:schemeClr val="folHlink"/>
                </a:solidFill>
                <a:latin typeface="Times New Roman" panose="02020603050405020304" pitchFamily="18" charset="0"/>
                <a:ea typeface="MS Mincho" panose="02020609040205080304" pitchFamily="49" charset="-128"/>
              </a:rPr>
              <a:t>init_int</a:t>
            </a:r>
            <a:r>
              <a:rPr lang="en-AU" altLang="en-US" sz="1800">
                <a:latin typeface="Times New Roman" panose="02020603050405020304" pitchFamily="18" charset="0"/>
                <a:ea typeface="MS Mincho" panose="02020609040205080304" pitchFamily="49" charset="-128"/>
              </a:rPr>
              <a:t> NData;</a:t>
            </a:r>
            <a:endParaRPr lang="en-AU" altLang="en-US" sz="1800">
              <a:latin typeface="Times New Roman" panose="02020603050405020304" pitchFamily="18" charset="0"/>
              <a:cs typeface="Courier New" panose="02070309020205020404" pitchFamily="49" charset="0"/>
            </a:endParaRPr>
          </a:p>
          <a:p>
            <a:pPr>
              <a:spcBef>
                <a:spcPct val="0"/>
              </a:spcBef>
              <a:buClrTx/>
              <a:buSzTx/>
              <a:buFontTx/>
              <a:buNone/>
            </a:pPr>
            <a:r>
              <a:rPr lang="en-AU" altLang="en-US" sz="1800">
                <a:latin typeface="Times New Roman" panose="02020603050405020304" pitchFamily="18" charset="0"/>
                <a:ea typeface="MS Mincho" panose="02020609040205080304" pitchFamily="49" charset="-128"/>
              </a:rPr>
              <a:t>  </a:t>
            </a:r>
            <a:r>
              <a:rPr lang="en-AU" altLang="en-US" sz="1800">
                <a:solidFill>
                  <a:schemeClr val="folHlink"/>
                </a:solidFill>
                <a:latin typeface="Times New Roman" panose="02020603050405020304" pitchFamily="18" charset="0"/>
                <a:ea typeface="MS Mincho" panose="02020609040205080304" pitchFamily="49" charset="-128"/>
              </a:rPr>
              <a:t>init_vector</a:t>
            </a:r>
            <a:r>
              <a:rPr lang="en-AU" altLang="en-US" sz="1800">
                <a:latin typeface="Times New Roman" panose="02020603050405020304" pitchFamily="18" charset="0"/>
                <a:ea typeface="MS Mincho" panose="02020609040205080304" pitchFamily="49" charset="-128"/>
              </a:rPr>
              <a:t> x(1,NData);</a:t>
            </a:r>
            <a:endParaRPr lang="en-AU" altLang="en-US" sz="1800">
              <a:latin typeface="Times New Roman" panose="02020603050405020304" pitchFamily="18" charset="0"/>
              <a:cs typeface="Courier New" panose="02070309020205020404" pitchFamily="49" charset="0"/>
            </a:endParaRPr>
          </a:p>
          <a:p>
            <a:pPr>
              <a:spcBef>
                <a:spcPct val="0"/>
              </a:spcBef>
              <a:buClrTx/>
              <a:buSzTx/>
              <a:buFontTx/>
              <a:buNone/>
            </a:pPr>
            <a:r>
              <a:rPr lang="en-AU" altLang="en-US" sz="1800">
                <a:latin typeface="Times New Roman" panose="02020603050405020304" pitchFamily="18" charset="0"/>
                <a:ea typeface="MS Mincho" panose="02020609040205080304" pitchFamily="49" charset="-128"/>
              </a:rPr>
              <a:t>  </a:t>
            </a:r>
            <a:r>
              <a:rPr lang="en-AU" altLang="en-US" sz="1800">
                <a:solidFill>
                  <a:schemeClr val="folHlink"/>
                </a:solidFill>
                <a:latin typeface="Times New Roman" panose="02020603050405020304" pitchFamily="18" charset="0"/>
                <a:ea typeface="MS Mincho" panose="02020609040205080304" pitchFamily="49" charset="-128"/>
              </a:rPr>
              <a:t>init_vector</a:t>
            </a:r>
            <a:r>
              <a:rPr lang="en-AU" altLang="en-US" sz="1800">
                <a:latin typeface="Times New Roman" panose="02020603050405020304" pitchFamily="18" charset="0"/>
                <a:ea typeface="MS Mincho" panose="02020609040205080304" pitchFamily="49" charset="-128"/>
              </a:rPr>
              <a:t> y(1,NData);</a:t>
            </a:r>
            <a:endParaRPr lang="en-AU" altLang="en-US" sz="1800">
              <a:latin typeface="Times New Roman" panose="02020603050405020304" pitchFamily="18" charset="0"/>
              <a:cs typeface="Courier New" panose="02070309020205020404" pitchFamily="49" charset="0"/>
            </a:endParaRPr>
          </a:p>
          <a:p>
            <a:pPr>
              <a:spcBef>
                <a:spcPct val="0"/>
              </a:spcBef>
              <a:buClrTx/>
              <a:buSzTx/>
              <a:buFontTx/>
              <a:buNone/>
            </a:pPr>
            <a:r>
              <a:rPr lang="en-AU" altLang="en-US" sz="1800">
                <a:latin typeface="Times New Roman" panose="02020603050405020304" pitchFamily="18" charset="0"/>
                <a:ea typeface="MS Mincho" panose="02020609040205080304" pitchFamily="49" charset="-128"/>
              </a:rPr>
              <a:t> </a:t>
            </a:r>
            <a:endParaRPr lang="en-AU" altLang="en-US" sz="1800">
              <a:latin typeface="Times New Roman" panose="02020603050405020304" pitchFamily="18" charset="0"/>
              <a:cs typeface="Courier New" panose="02070309020205020404" pitchFamily="49" charset="0"/>
            </a:endParaRPr>
          </a:p>
          <a:p>
            <a:pPr>
              <a:spcBef>
                <a:spcPct val="0"/>
              </a:spcBef>
              <a:buClrTx/>
              <a:buSzTx/>
              <a:buFontTx/>
              <a:buNone/>
            </a:pPr>
            <a:r>
              <a:rPr lang="en-AU" altLang="en-US" sz="1800">
                <a:solidFill>
                  <a:srgbClr val="D32128"/>
                </a:solidFill>
                <a:latin typeface="Times New Roman" panose="02020603050405020304" pitchFamily="18" charset="0"/>
                <a:ea typeface="MS Mincho" panose="02020609040205080304" pitchFamily="49" charset="-128"/>
              </a:rPr>
              <a:t>PARAMETER_SECTION</a:t>
            </a:r>
            <a:r>
              <a:rPr lang="en-AU" altLang="en-US" sz="1800">
                <a:latin typeface="Times New Roman" panose="02020603050405020304" pitchFamily="18" charset="0"/>
                <a:ea typeface="MS Mincho" panose="02020609040205080304" pitchFamily="49" charset="-128"/>
              </a:rPr>
              <a:t>  </a:t>
            </a:r>
            <a:endParaRPr lang="en-AU" altLang="en-US" sz="1800">
              <a:latin typeface="Times New Roman" panose="02020603050405020304" pitchFamily="18" charset="0"/>
              <a:cs typeface="Courier New" panose="02070309020205020404" pitchFamily="49" charset="0"/>
            </a:endParaRPr>
          </a:p>
          <a:p>
            <a:pPr>
              <a:spcBef>
                <a:spcPct val="0"/>
              </a:spcBef>
              <a:buClrTx/>
              <a:buSzTx/>
              <a:buFontTx/>
              <a:buNone/>
            </a:pPr>
            <a:r>
              <a:rPr lang="en-AU" altLang="en-US" sz="1800">
                <a:latin typeface="Times New Roman" panose="02020603050405020304" pitchFamily="18" charset="0"/>
                <a:ea typeface="MS Mincho" panose="02020609040205080304" pitchFamily="49" charset="-128"/>
              </a:rPr>
              <a:t>  </a:t>
            </a:r>
            <a:r>
              <a:rPr lang="en-AU" altLang="en-US" sz="1800">
                <a:solidFill>
                  <a:schemeClr val="folHlink"/>
                </a:solidFill>
                <a:latin typeface="Times New Roman" panose="02020603050405020304" pitchFamily="18" charset="0"/>
                <a:ea typeface="MS Mincho" panose="02020609040205080304" pitchFamily="49" charset="-128"/>
              </a:rPr>
              <a:t>init_number</a:t>
            </a:r>
            <a:r>
              <a:rPr lang="en-AU" altLang="en-US" sz="1800">
                <a:latin typeface="Times New Roman" panose="02020603050405020304" pitchFamily="18" charset="0"/>
                <a:ea typeface="MS Mincho" panose="02020609040205080304" pitchFamily="49" charset="-128"/>
              </a:rPr>
              <a:t> a;</a:t>
            </a:r>
            <a:endParaRPr lang="en-AU" altLang="en-US" sz="1800">
              <a:latin typeface="Times New Roman" panose="02020603050405020304" pitchFamily="18" charset="0"/>
              <a:cs typeface="Courier New" panose="02070309020205020404" pitchFamily="49" charset="0"/>
            </a:endParaRPr>
          </a:p>
          <a:p>
            <a:pPr>
              <a:spcBef>
                <a:spcPct val="0"/>
              </a:spcBef>
              <a:buClrTx/>
              <a:buSzTx/>
              <a:buFontTx/>
              <a:buNone/>
            </a:pPr>
            <a:r>
              <a:rPr lang="en-AU" altLang="en-US" sz="1800">
                <a:latin typeface="Times New Roman" panose="02020603050405020304" pitchFamily="18" charset="0"/>
                <a:ea typeface="MS Mincho" panose="02020609040205080304" pitchFamily="49" charset="-128"/>
              </a:rPr>
              <a:t>  </a:t>
            </a:r>
            <a:r>
              <a:rPr lang="en-AU" altLang="en-US" sz="1800">
                <a:solidFill>
                  <a:schemeClr val="folHlink"/>
                </a:solidFill>
                <a:latin typeface="Times New Roman" panose="02020603050405020304" pitchFamily="18" charset="0"/>
                <a:ea typeface="MS Mincho" panose="02020609040205080304" pitchFamily="49" charset="-128"/>
              </a:rPr>
              <a:t>init_number</a:t>
            </a:r>
            <a:r>
              <a:rPr lang="en-AU" altLang="en-US" sz="1800">
                <a:latin typeface="Times New Roman" panose="02020603050405020304" pitchFamily="18" charset="0"/>
                <a:ea typeface="MS Mincho" panose="02020609040205080304" pitchFamily="49" charset="-128"/>
              </a:rPr>
              <a:t> b;</a:t>
            </a:r>
            <a:endParaRPr lang="en-AU" altLang="en-US" sz="1800">
              <a:latin typeface="Times New Roman" panose="02020603050405020304" pitchFamily="18" charset="0"/>
              <a:cs typeface="Courier New" panose="02070309020205020404" pitchFamily="49" charset="0"/>
            </a:endParaRPr>
          </a:p>
          <a:p>
            <a:pPr>
              <a:spcBef>
                <a:spcPct val="0"/>
              </a:spcBef>
              <a:buClrTx/>
              <a:buSzTx/>
              <a:buFontTx/>
              <a:buNone/>
            </a:pPr>
            <a:r>
              <a:rPr lang="en-AU" altLang="en-US" sz="1800">
                <a:latin typeface="Times New Roman" panose="02020603050405020304" pitchFamily="18" charset="0"/>
                <a:ea typeface="MS Mincho" panose="02020609040205080304" pitchFamily="49" charset="-128"/>
              </a:rPr>
              <a:t> </a:t>
            </a:r>
            <a:endParaRPr lang="en-AU" altLang="en-US" sz="1800">
              <a:latin typeface="Times New Roman" panose="02020603050405020304" pitchFamily="18" charset="0"/>
              <a:cs typeface="Courier New" panose="02070309020205020404" pitchFamily="49" charset="0"/>
            </a:endParaRPr>
          </a:p>
          <a:p>
            <a:pPr>
              <a:spcBef>
                <a:spcPct val="0"/>
              </a:spcBef>
              <a:buClrTx/>
              <a:buSzTx/>
              <a:buFontTx/>
              <a:buNone/>
            </a:pPr>
            <a:r>
              <a:rPr lang="en-AU" altLang="en-US" sz="1800">
                <a:latin typeface="Times New Roman" panose="02020603050405020304" pitchFamily="18" charset="0"/>
                <a:ea typeface="MS Mincho" panose="02020609040205080304" pitchFamily="49" charset="-128"/>
              </a:rPr>
              <a:t>  </a:t>
            </a:r>
            <a:r>
              <a:rPr lang="en-AU" altLang="en-US" sz="1800">
                <a:solidFill>
                  <a:schemeClr val="folHlink"/>
                </a:solidFill>
                <a:latin typeface="Times New Roman" panose="02020603050405020304" pitchFamily="18" charset="0"/>
                <a:ea typeface="MS Mincho" panose="02020609040205080304" pitchFamily="49" charset="-128"/>
              </a:rPr>
              <a:t>vector</a:t>
            </a:r>
            <a:r>
              <a:rPr lang="en-AU" altLang="en-US" sz="1800">
                <a:latin typeface="Times New Roman" panose="02020603050405020304" pitchFamily="18" charset="0"/>
                <a:ea typeface="MS Mincho" panose="02020609040205080304" pitchFamily="49" charset="-128"/>
              </a:rPr>
              <a:t> ypred(1,NData);</a:t>
            </a:r>
            <a:endParaRPr lang="en-AU" altLang="en-US" sz="1800">
              <a:latin typeface="Times New Roman" panose="02020603050405020304" pitchFamily="18" charset="0"/>
              <a:cs typeface="Courier New" panose="02070309020205020404" pitchFamily="49" charset="0"/>
            </a:endParaRPr>
          </a:p>
          <a:p>
            <a:pPr>
              <a:spcBef>
                <a:spcPct val="0"/>
              </a:spcBef>
              <a:buClrTx/>
              <a:buSzTx/>
              <a:buFontTx/>
              <a:buNone/>
            </a:pPr>
            <a:r>
              <a:rPr lang="en-AU" altLang="en-US" sz="1800">
                <a:latin typeface="Times New Roman" panose="02020603050405020304" pitchFamily="18" charset="0"/>
                <a:ea typeface="MS Mincho" panose="02020609040205080304" pitchFamily="49" charset="-128"/>
              </a:rPr>
              <a:t>  </a:t>
            </a:r>
            <a:r>
              <a:rPr lang="en-AU" altLang="en-US" sz="1800">
                <a:solidFill>
                  <a:schemeClr val="folHlink"/>
                </a:solidFill>
                <a:latin typeface="Times New Roman" panose="02020603050405020304" pitchFamily="18" charset="0"/>
                <a:ea typeface="MS Mincho" panose="02020609040205080304" pitchFamily="49" charset="-128"/>
              </a:rPr>
              <a:t>objective_function_value</a:t>
            </a:r>
            <a:r>
              <a:rPr lang="en-AU" altLang="en-US" sz="1800">
                <a:latin typeface="Times New Roman" panose="02020603050405020304" pitchFamily="18" charset="0"/>
                <a:ea typeface="MS Mincho" panose="02020609040205080304" pitchFamily="49" charset="-128"/>
              </a:rPr>
              <a:t> obj_fun;</a:t>
            </a:r>
            <a:endParaRPr lang="en-AU" altLang="en-US" sz="1800">
              <a:latin typeface="Times New Roman" panose="02020603050405020304" pitchFamily="18" charset="0"/>
              <a:cs typeface="Courier New" panose="02070309020205020404" pitchFamily="49" charset="0"/>
            </a:endParaRPr>
          </a:p>
          <a:p>
            <a:pPr>
              <a:spcBef>
                <a:spcPct val="0"/>
              </a:spcBef>
              <a:buClrTx/>
              <a:buSzTx/>
              <a:buFontTx/>
              <a:buNone/>
            </a:pPr>
            <a:r>
              <a:rPr lang="en-AU" altLang="en-US" sz="1800">
                <a:latin typeface="Times New Roman" panose="02020603050405020304" pitchFamily="18" charset="0"/>
                <a:ea typeface="MS Mincho" panose="02020609040205080304" pitchFamily="49" charset="-128"/>
              </a:rPr>
              <a:t> </a:t>
            </a:r>
            <a:endParaRPr lang="en-AU" altLang="en-US" sz="1800">
              <a:latin typeface="Times New Roman" panose="02020603050405020304" pitchFamily="18" charset="0"/>
              <a:cs typeface="Courier New" panose="02070309020205020404" pitchFamily="49" charset="0"/>
            </a:endParaRPr>
          </a:p>
          <a:p>
            <a:pPr>
              <a:spcBef>
                <a:spcPct val="0"/>
              </a:spcBef>
              <a:buClrTx/>
              <a:buSzTx/>
              <a:buFontTx/>
              <a:buNone/>
            </a:pPr>
            <a:r>
              <a:rPr lang="en-AU" altLang="en-US" sz="1800">
                <a:solidFill>
                  <a:srgbClr val="D32128"/>
                </a:solidFill>
                <a:latin typeface="Times New Roman" panose="02020603050405020304" pitchFamily="18" charset="0"/>
                <a:ea typeface="MS Mincho" panose="02020609040205080304" pitchFamily="49" charset="-128"/>
              </a:rPr>
              <a:t>PROCEDURE_SECTION</a:t>
            </a:r>
            <a:endParaRPr lang="en-AU" altLang="en-US" sz="1800">
              <a:solidFill>
                <a:srgbClr val="D32128"/>
              </a:solidFill>
              <a:latin typeface="Times New Roman" panose="02020603050405020304" pitchFamily="18" charset="0"/>
              <a:cs typeface="Courier New" panose="02070309020205020404" pitchFamily="49" charset="0"/>
            </a:endParaRPr>
          </a:p>
          <a:p>
            <a:pPr>
              <a:spcBef>
                <a:spcPct val="0"/>
              </a:spcBef>
              <a:buClrTx/>
              <a:buSzTx/>
              <a:buFontTx/>
              <a:buNone/>
            </a:pPr>
            <a:r>
              <a:rPr lang="en-AU" altLang="en-US" sz="1800">
                <a:latin typeface="Times New Roman" panose="02020603050405020304" pitchFamily="18" charset="0"/>
                <a:ea typeface="MS Mincho" panose="02020609040205080304" pitchFamily="49" charset="-128"/>
              </a:rPr>
              <a:t>  ypred = a + b*x;</a:t>
            </a:r>
            <a:endParaRPr lang="en-AU" altLang="en-US" sz="1800">
              <a:latin typeface="Times New Roman" panose="02020603050405020304" pitchFamily="18" charset="0"/>
              <a:cs typeface="Courier New" panose="02070309020205020404" pitchFamily="49" charset="0"/>
            </a:endParaRPr>
          </a:p>
          <a:p>
            <a:pPr>
              <a:spcBef>
                <a:spcPct val="0"/>
              </a:spcBef>
              <a:buClrTx/>
              <a:buSzTx/>
              <a:buFontTx/>
              <a:buNone/>
            </a:pPr>
            <a:r>
              <a:rPr lang="en-AU" altLang="en-US" sz="1800">
                <a:latin typeface="Times New Roman" panose="02020603050405020304" pitchFamily="18" charset="0"/>
                <a:ea typeface="MS Mincho" panose="02020609040205080304" pitchFamily="49" charset="-128"/>
              </a:rPr>
              <a:t>  obj_fun = norm2(y-ypred);</a:t>
            </a:r>
            <a:endParaRPr lang="en-AU" altLang="en-US" sz="1800">
              <a:latin typeface="Times New Roman" panose="02020603050405020304" pitchFamily="18" charset="0"/>
              <a:cs typeface="Courier New" panose="02070309020205020404" pitchFamily="49" charset="0"/>
            </a:endParaRPr>
          </a:p>
          <a:p>
            <a:pPr>
              <a:spcBef>
                <a:spcPct val="0"/>
              </a:spcBef>
              <a:buClrTx/>
              <a:buSzTx/>
              <a:buFontTx/>
              <a:buNone/>
            </a:pPr>
            <a:r>
              <a:rPr lang="en-AU" altLang="en-US" sz="1800">
                <a:latin typeface="Times New Roman" panose="02020603050405020304" pitchFamily="18" charset="0"/>
                <a:ea typeface="MS Mincho" panose="02020609040205080304" pitchFamily="49" charset="-128"/>
              </a:rPr>
              <a:t> </a:t>
            </a:r>
            <a:endParaRPr lang="en-AU" altLang="en-US" sz="1800">
              <a:latin typeface="Times New Roman" panose="02020603050405020304" pitchFamily="18" charset="0"/>
            </a:endParaRPr>
          </a:p>
        </p:txBody>
      </p:sp>
      <p:sp>
        <p:nvSpPr>
          <p:cNvPr id="13316" name="Text Box 4"/>
          <p:cNvSpPr txBox="1">
            <a:spLocks noChangeArrowheads="1"/>
          </p:cNvSpPr>
          <p:nvPr/>
        </p:nvSpPr>
        <p:spPr bwMode="auto">
          <a:xfrm>
            <a:off x="0" y="1938338"/>
            <a:ext cx="5257800" cy="4092575"/>
          </a:xfrm>
          <a:prstGeom prst="rect">
            <a:avLst/>
          </a:prstGeom>
          <a:noFill/>
          <a:ln w="381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en-US" sz="2000"/>
              <a:t>Sections:</a:t>
            </a:r>
          </a:p>
          <a:p>
            <a:pPr eaLnBrk="1" hangingPunct="1">
              <a:spcBef>
                <a:spcPct val="0"/>
              </a:spcBef>
              <a:buClrTx/>
              <a:buSzTx/>
              <a:buFontTx/>
              <a:buNone/>
            </a:pPr>
            <a:r>
              <a:rPr lang="en-US" altLang="en-US" sz="2000"/>
              <a:t>   </a:t>
            </a:r>
            <a:r>
              <a:rPr lang="en-US" altLang="en-US" sz="2000">
                <a:solidFill>
                  <a:schemeClr val="hlink"/>
                </a:solidFill>
              </a:rPr>
              <a:t>DATA</a:t>
            </a:r>
            <a:r>
              <a:rPr lang="en-US" altLang="en-US" sz="2000"/>
              <a:t> – the input data (read from </a:t>
            </a:r>
          </a:p>
          <a:p>
            <a:pPr eaLnBrk="1" hangingPunct="1">
              <a:spcBef>
                <a:spcPct val="0"/>
              </a:spcBef>
              <a:buClrTx/>
              <a:buSzTx/>
              <a:buFontTx/>
              <a:buNone/>
            </a:pPr>
            <a:r>
              <a:rPr lang="en-US" altLang="en-US" sz="2000"/>
              <a:t>   LECTA.DAT)</a:t>
            </a:r>
          </a:p>
          <a:p>
            <a:pPr eaLnBrk="1" hangingPunct="1">
              <a:spcBef>
                <a:spcPct val="0"/>
              </a:spcBef>
              <a:buClrTx/>
              <a:buSzTx/>
              <a:buFontTx/>
              <a:buNone/>
            </a:pPr>
            <a:endParaRPr lang="en-US" altLang="en-US" sz="2000"/>
          </a:p>
          <a:p>
            <a:pPr eaLnBrk="1" hangingPunct="1">
              <a:spcBef>
                <a:spcPct val="0"/>
              </a:spcBef>
              <a:buClrTx/>
              <a:buSzTx/>
              <a:buFontTx/>
              <a:buNone/>
            </a:pPr>
            <a:r>
              <a:rPr lang="en-US" altLang="en-US" sz="2000"/>
              <a:t>   </a:t>
            </a:r>
            <a:r>
              <a:rPr lang="en-US" altLang="en-US" sz="2000">
                <a:solidFill>
                  <a:schemeClr val="hlink"/>
                </a:solidFill>
              </a:rPr>
              <a:t>PARAMETER</a:t>
            </a:r>
            <a:r>
              <a:rPr lang="en-US" altLang="en-US" sz="2000"/>
              <a:t> – the model parameters, any</a:t>
            </a:r>
          </a:p>
          <a:p>
            <a:pPr eaLnBrk="1" hangingPunct="1">
              <a:spcBef>
                <a:spcPct val="0"/>
              </a:spcBef>
              <a:buClrTx/>
              <a:buSzTx/>
              <a:buFontTx/>
              <a:buNone/>
            </a:pPr>
            <a:r>
              <a:rPr lang="en-US" altLang="en-US" sz="2000"/>
              <a:t>   functions of the parameters, and the</a:t>
            </a:r>
          </a:p>
          <a:p>
            <a:pPr eaLnBrk="1" hangingPunct="1">
              <a:spcBef>
                <a:spcPct val="0"/>
              </a:spcBef>
              <a:buClrTx/>
              <a:buSzTx/>
              <a:buFontTx/>
              <a:buNone/>
            </a:pPr>
            <a:r>
              <a:rPr lang="en-US" altLang="en-US" sz="2000"/>
              <a:t>   objective function.</a:t>
            </a:r>
          </a:p>
          <a:p>
            <a:pPr eaLnBrk="1" hangingPunct="1">
              <a:spcBef>
                <a:spcPct val="0"/>
              </a:spcBef>
              <a:buClrTx/>
              <a:buSzTx/>
              <a:buFontTx/>
              <a:buNone/>
            </a:pPr>
            <a:endParaRPr lang="en-US" altLang="en-US" sz="2000"/>
          </a:p>
          <a:p>
            <a:pPr eaLnBrk="1" hangingPunct="1">
              <a:spcBef>
                <a:spcPct val="0"/>
              </a:spcBef>
              <a:buClrTx/>
              <a:buSzTx/>
              <a:buFontTx/>
              <a:buNone/>
            </a:pPr>
            <a:r>
              <a:rPr lang="en-US" altLang="en-US" sz="2000"/>
              <a:t>   </a:t>
            </a:r>
            <a:r>
              <a:rPr lang="en-US" altLang="en-US" sz="2000">
                <a:solidFill>
                  <a:schemeClr val="hlink"/>
                </a:solidFill>
              </a:rPr>
              <a:t>PROCEDURE</a:t>
            </a:r>
            <a:r>
              <a:rPr lang="en-US" altLang="en-US" sz="2000"/>
              <a:t> – where the calculations are</a:t>
            </a:r>
          </a:p>
          <a:p>
            <a:pPr eaLnBrk="1" hangingPunct="1">
              <a:spcBef>
                <a:spcPct val="0"/>
              </a:spcBef>
              <a:buClrTx/>
              <a:buSzTx/>
              <a:buFontTx/>
              <a:buNone/>
            </a:pPr>
            <a:r>
              <a:rPr lang="en-US" altLang="en-US" sz="2000"/>
              <a:t>   done</a:t>
            </a:r>
          </a:p>
          <a:p>
            <a:pPr eaLnBrk="1" hangingPunct="1">
              <a:spcBef>
                <a:spcPct val="0"/>
              </a:spcBef>
              <a:buClrTx/>
              <a:buSzTx/>
              <a:buFontTx/>
              <a:buNone/>
            </a:pPr>
            <a:endParaRPr lang="en-US" altLang="en-US" sz="2000"/>
          </a:p>
          <a:p>
            <a:pPr eaLnBrk="1" hangingPunct="1">
              <a:spcBef>
                <a:spcPct val="0"/>
              </a:spcBef>
              <a:buClrTx/>
              <a:buSzTx/>
              <a:buFontTx/>
              <a:buNone/>
            </a:pPr>
            <a:r>
              <a:rPr lang="en-US" altLang="en-US" sz="2000"/>
              <a:t>There are other SECTIONS which will come</a:t>
            </a:r>
          </a:p>
          <a:p>
            <a:pPr eaLnBrk="1" hangingPunct="1">
              <a:spcBef>
                <a:spcPct val="0"/>
              </a:spcBef>
              <a:buClrTx/>
              <a:buSzTx/>
              <a:buFontTx/>
              <a:buNone/>
            </a:pPr>
            <a:r>
              <a:rPr lang="en-US" altLang="en-US" sz="2000"/>
              <a:t>later.</a:t>
            </a:r>
          </a:p>
        </p:txBody>
      </p:sp>
    </p:spTree>
    <p:extLst>
      <p:ext uri="{BB962C8B-B14F-4D97-AF65-F5344CB8AC3E}">
        <p14:creationId xmlns:p14="http://schemas.microsoft.com/office/powerpoint/2010/main" val="32995822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fontScale="90000"/>
          </a:bodyPr>
          <a:lstStyle/>
          <a:p>
            <a:pPr algn="ctr" eaLnBrk="1" hangingPunct="1"/>
            <a:r>
              <a:rPr lang="en-US" altLang="en-US" sz="3600" smtClean="0"/>
              <a:t>The First Example - III </a:t>
            </a:r>
            <a:br>
              <a:rPr lang="en-US" altLang="en-US" sz="3600" smtClean="0"/>
            </a:br>
            <a:r>
              <a:rPr lang="en-US" altLang="en-US" sz="3200" smtClean="0"/>
              <a:t>(Linear Regression)</a:t>
            </a:r>
          </a:p>
        </p:txBody>
      </p:sp>
      <p:sp>
        <p:nvSpPr>
          <p:cNvPr id="15363" name="Rectangle 3"/>
          <p:cNvSpPr>
            <a:spLocks noChangeArrowheads="1"/>
          </p:cNvSpPr>
          <p:nvPr/>
        </p:nvSpPr>
        <p:spPr bwMode="auto">
          <a:xfrm>
            <a:off x="5486400" y="1905000"/>
            <a:ext cx="3505200" cy="4495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AU" altLang="en-US" sz="1800">
                <a:solidFill>
                  <a:srgbClr val="D32128"/>
                </a:solidFill>
                <a:latin typeface="Times New Roman" panose="02020603050405020304" pitchFamily="18" charset="0"/>
                <a:ea typeface="MS Mincho" panose="02020609040205080304" pitchFamily="49" charset="-128"/>
              </a:rPr>
              <a:t>DATA_SECTION</a:t>
            </a:r>
            <a:endParaRPr lang="en-AU" altLang="en-US" sz="1800">
              <a:solidFill>
                <a:srgbClr val="D32128"/>
              </a:solidFill>
              <a:latin typeface="Times New Roman" panose="02020603050405020304" pitchFamily="18" charset="0"/>
              <a:cs typeface="Courier New" panose="02070309020205020404" pitchFamily="49" charset="0"/>
            </a:endParaRPr>
          </a:p>
          <a:p>
            <a:pPr>
              <a:spcBef>
                <a:spcPct val="0"/>
              </a:spcBef>
              <a:buClrTx/>
              <a:buSzTx/>
              <a:buFontTx/>
              <a:buNone/>
            </a:pPr>
            <a:r>
              <a:rPr lang="en-AU" altLang="en-US" sz="1800">
                <a:latin typeface="Times New Roman" panose="02020603050405020304" pitchFamily="18" charset="0"/>
                <a:ea typeface="MS Mincho" panose="02020609040205080304" pitchFamily="49" charset="-128"/>
              </a:rPr>
              <a:t>  </a:t>
            </a:r>
            <a:r>
              <a:rPr lang="en-AU" altLang="en-US" sz="1800">
                <a:solidFill>
                  <a:schemeClr val="folHlink"/>
                </a:solidFill>
                <a:latin typeface="Times New Roman" panose="02020603050405020304" pitchFamily="18" charset="0"/>
                <a:ea typeface="MS Mincho" panose="02020609040205080304" pitchFamily="49" charset="-128"/>
              </a:rPr>
              <a:t>init_int</a:t>
            </a:r>
            <a:r>
              <a:rPr lang="en-AU" altLang="en-US" sz="1800">
                <a:latin typeface="Times New Roman" panose="02020603050405020304" pitchFamily="18" charset="0"/>
                <a:ea typeface="MS Mincho" panose="02020609040205080304" pitchFamily="49" charset="-128"/>
              </a:rPr>
              <a:t> NData;</a:t>
            </a:r>
            <a:endParaRPr lang="en-AU" altLang="en-US" sz="1800">
              <a:latin typeface="Times New Roman" panose="02020603050405020304" pitchFamily="18" charset="0"/>
              <a:cs typeface="Courier New" panose="02070309020205020404" pitchFamily="49" charset="0"/>
            </a:endParaRPr>
          </a:p>
          <a:p>
            <a:pPr>
              <a:spcBef>
                <a:spcPct val="0"/>
              </a:spcBef>
              <a:buClrTx/>
              <a:buSzTx/>
              <a:buFontTx/>
              <a:buNone/>
            </a:pPr>
            <a:r>
              <a:rPr lang="en-AU" altLang="en-US" sz="1800">
                <a:latin typeface="Times New Roman" panose="02020603050405020304" pitchFamily="18" charset="0"/>
                <a:ea typeface="MS Mincho" panose="02020609040205080304" pitchFamily="49" charset="-128"/>
              </a:rPr>
              <a:t>  </a:t>
            </a:r>
            <a:r>
              <a:rPr lang="en-AU" altLang="en-US" sz="1800">
                <a:solidFill>
                  <a:schemeClr val="folHlink"/>
                </a:solidFill>
                <a:latin typeface="Times New Roman" panose="02020603050405020304" pitchFamily="18" charset="0"/>
                <a:ea typeface="MS Mincho" panose="02020609040205080304" pitchFamily="49" charset="-128"/>
              </a:rPr>
              <a:t>init_vector</a:t>
            </a:r>
            <a:r>
              <a:rPr lang="en-AU" altLang="en-US" sz="1800">
                <a:latin typeface="Times New Roman" panose="02020603050405020304" pitchFamily="18" charset="0"/>
                <a:ea typeface="MS Mincho" panose="02020609040205080304" pitchFamily="49" charset="-128"/>
              </a:rPr>
              <a:t> x(1,NData);</a:t>
            </a:r>
            <a:endParaRPr lang="en-AU" altLang="en-US" sz="1800">
              <a:latin typeface="Times New Roman" panose="02020603050405020304" pitchFamily="18" charset="0"/>
              <a:cs typeface="Courier New" panose="02070309020205020404" pitchFamily="49" charset="0"/>
            </a:endParaRPr>
          </a:p>
          <a:p>
            <a:pPr>
              <a:spcBef>
                <a:spcPct val="0"/>
              </a:spcBef>
              <a:buClrTx/>
              <a:buSzTx/>
              <a:buFontTx/>
              <a:buNone/>
            </a:pPr>
            <a:r>
              <a:rPr lang="en-AU" altLang="en-US" sz="1800">
                <a:latin typeface="Times New Roman" panose="02020603050405020304" pitchFamily="18" charset="0"/>
                <a:ea typeface="MS Mincho" panose="02020609040205080304" pitchFamily="49" charset="-128"/>
              </a:rPr>
              <a:t>  </a:t>
            </a:r>
            <a:r>
              <a:rPr lang="en-AU" altLang="en-US" sz="1800">
                <a:solidFill>
                  <a:schemeClr val="folHlink"/>
                </a:solidFill>
                <a:latin typeface="Times New Roman" panose="02020603050405020304" pitchFamily="18" charset="0"/>
                <a:ea typeface="MS Mincho" panose="02020609040205080304" pitchFamily="49" charset="-128"/>
              </a:rPr>
              <a:t>init_vector</a:t>
            </a:r>
            <a:r>
              <a:rPr lang="en-AU" altLang="en-US" sz="1800">
                <a:latin typeface="Times New Roman" panose="02020603050405020304" pitchFamily="18" charset="0"/>
                <a:ea typeface="MS Mincho" panose="02020609040205080304" pitchFamily="49" charset="-128"/>
              </a:rPr>
              <a:t> y(1,NData);</a:t>
            </a:r>
            <a:endParaRPr lang="en-AU" altLang="en-US" sz="1800">
              <a:latin typeface="Times New Roman" panose="02020603050405020304" pitchFamily="18" charset="0"/>
              <a:cs typeface="Courier New" panose="02070309020205020404" pitchFamily="49" charset="0"/>
            </a:endParaRPr>
          </a:p>
          <a:p>
            <a:pPr>
              <a:spcBef>
                <a:spcPct val="0"/>
              </a:spcBef>
              <a:buClrTx/>
              <a:buSzTx/>
              <a:buFontTx/>
              <a:buNone/>
            </a:pPr>
            <a:r>
              <a:rPr lang="en-AU" altLang="en-US" sz="1800">
                <a:latin typeface="Times New Roman" panose="02020603050405020304" pitchFamily="18" charset="0"/>
                <a:ea typeface="MS Mincho" panose="02020609040205080304" pitchFamily="49" charset="-128"/>
              </a:rPr>
              <a:t> </a:t>
            </a:r>
            <a:endParaRPr lang="en-AU" altLang="en-US" sz="1800">
              <a:latin typeface="Times New Roman" panose="02020603050405020304" pitchFamily="18" charset="0"/>
              <a:cs typeface="Courier New" panose="02070309020205020404" pitchFamily="49" charset="0"/>
            </a:endParaRPr>
          </a:p>
          <a:p>
            <a:pPr>
              <a:spcBef>
                <a:spcPct val="0"/>
              </a:spcBef>
              <a:buClrTx/>
              <a:buSzTx/>
              <a:buFontTx/>
              <a:buNone/>
            </a:pPr>
            <a:r>
              <a:rPr lang="en-AU" altLang="en-US" sz="1800">
                <a:solidFill>
                  <a:srgbClr val="D32128"/>
                </a:solidFill>
                <a:latin typeface="Times New Roman" panose="02020603050405020304" pitchFamily="18" charset="0"/>
                <a:ea typeface="MS Mincho" panose="02020609040205080304" pitchFamily="49" charset="-128"/>
              </a:rPr>
              <a:t>PARAMETER_SECTION</a:t>
            </a:r>
            <a:r>
              <a:rPr lang="en-AU" altLang="en-US" sz="1800">
                <a:latin typeface="Times New Roman" panose="02020603050405020304" pitchFamily="18" charset="0"/>
                <a:ea typeface="MS Mincho" panose="02020609040205080304" pitchFamily="49" charset="-128"/>
              </a:rPr>
              <a:t>  </a:t>
            </a:r>
            <a:endParaRPr lang="en-AU" altLang="en-US" sz="1800">
              <a:latin typeface="Times New Roman" panose="02020603050405020304" pitchFamily="18" charset="0"/>
              <a:cs typeface="Courier New" panose="02070309020205020404" pitchFamily="49" charset="0"/>
            </a:endParaRPr>
          </a:p>
          <a:p>
            <a:pPr>
              <a:spcBef>
                <a:spcPct val="0"/>
              </a:spcBef>
              <a:buClrTx/>
              <a:buSzTx/>
              <a:buFontTx/>
              <a:buNone/>
            </a:pPr>
            <a:r>
              <a:rPr lang="en-AU" altLang="en-US" sz="1800">
                <a:latin typeface="Times New Roman" panose="02020603050405020304" pitchFamily="18" charset="0"/>
                <a:ea typeface="MS Mincho" panose="02020609040205080304" pitchFamily="49" charset="-128"/>
              </a:rPr>
              <a:t>  </a:t>
            </a:r>
            <a:r>
              <a:rPr lang="en-AU" altLang="en-US" sz="1800">
                <a:solidFill>
                  <a:schemeClr val="folHlink"/>
                </a:solidFill>
                <a:latin typeface="Times New Roman" panose="02020603050405020304" pitchFamily="18" charset="0"/>
                <a:ea typeface="MS Mincho" panose="02020609040205080304" pitchFamily="49" charset="-128"/>
              </a:rPr>
              <a:t>init_number</a:t>
            </a:r>
            <a:r>
              <a:rPr lang="en-AU" altLang="en-US" sz="1800">
                <a:latin typeface="Times New Roman" panose="02020603050405020304" pitchFamily="18" charset="0"/>
                <a:ea typeface="MS Mincho" panose="02020609040205080304" pitchFamily="49" charset="-128"/>
              </a:rPr>
              <a:t> a;</a:t>
            </a:r>
            <a:endParaRPr lang="en-AU" altLang="en-US" sz="1800">
              <a:latin typeface="Times New Roman" panose="02020603050405020304" pitchFamily="18" charset="0"/>
              <a:cs typeface="Courier New" panose="02070309020205020404" pitchFamily="49" charset="0"/>
            </a:endParaRPr>
          </a:p>
          <a:p>
            <a:pPr>
              <a:spcBef>
                <a:spcPct val="0"/>
              </a:spcBef>
              <a:buClrTx/>
              <a:buSzTx/>
              <a:buFontTx/>
              <a:buNone/>
            </a:pPr>
            <a:r>
              <a:rPr lang="en-AU" altLang="en-US" sz="1800">
                <a:latin typeface="Times New Roman" panose="02020603050405020304" pitchFamily="18" charset="0"/>
                <a:ea typeface="MS Mincho" panose="02020609040205080304" pitchFamily="49" charset="-128"/>
              </a:rPr>
              <a:t>  </a:t>
            </a:r>
            <a:r>
              <a:rPr lang="en-AU" altLang="en-US" sz="1800">
                <a:solidFill>
                  <a:schemeClr val="folHlink"/>
                </a:solidFill>
                <a:latin typeface="Times New Roman" panose="02020603050405020304" pitchFamily="18" charset="0"/>
                <a:ea typeface="MS Mincho" panose="02020609040205080304" pitchFamily="49" charset="-128"/>
              </a:rPr>
              <a:t>init_number</a:t>
            </a:r>
            <a:r>
              <a:rPr lang="en-AU" altLang="en-US" sz="1800">
                <a:latin typeface="Times New Roman" panose="02020603050405020304" pitchFamily="18" charset="0"/>
                <a:ea typeface="MS Mincho" panose="02020609040205080304" pitchFamily="49" charset="-128"/>
              </a:rPr>
              <a:t> b;</a:t>
            </a:r>
            <a:endParaRPr lang="en-AU" altLang="en-US" sz="1800">
              <a:latin typeface="Times New Roman" panose="02020603050405020304" pitchFamily="18" charset="0"/>
              <a:cs typeface="Courier New" panose="02070309020205020404" pitchFamily="49" charset="0"/>
            </a:endParaRPr>
          </a:p>
          <a:p>
            <a:pPr>
              <a:spcBef>
                <a:spcPct val="0"/>
              </a:spcBef>
              <a:buClrTx/>
              <a:buSzTx/>
              <a:buFontTx/>
              <a:buNone/>
            </a:pPr>
            <a:r>
              <a:rPr lang="en-AU" altLang="en-US" sz="1800">
                <a:latin typeface="Times New Roman" panose="02020603050405020304" pitchFamily="18" charset="0"/>
                <a:ea typeface="MS Mincho" panose="02020609040205080304" pitchFamily="49" charset="-128"/>
              </a:rPr>
              <a:t> </a:t>
            </a:r>
            <a:endParaRPr lang="en-AU" altLang="en-US" sz="1800">
              <a:latin typeface="Times New Roman" panose="02020603050405020304" pitchFamily="18" charset="0"/>
              <a:cs typeface="Courier New" panose="02070309020205020404" pitchFamily="49" charset="0"/>
            </a:endParaRPr>
          </a:p>
          <a:p>
            <a:pPr>
              <a:spcBef>
                <a:spcPct val="0"/>
              </a:spcBef>
              <a:buClrTx/>
              <a:buSzTx/>
              <a:buFontTx/>
              <a:buNone/>
            </a:pPr>
            <a:r>
              <a:rPr lang="en-AU" altLang="en-US" sz="1800">
                <a:latin typeface="Times New Roman" panose="02020603050405020304" pitchFamily="18" charset="0"/>
                <a:ea typeface="MS Mincho" panose="02020609040205080304" pitchFamily="49" charset="-128"/>
              </a:rPr>
              <a:t>  </a:t>
            </a:r>
            <a:r>
              <a:rPr lang="en-AU" altLang="en-US" sz="1800">
                <a:solidFill>
                  <a:schemeClr val="folHlink"/>
                </a:solidFill>
                <a:latin typeface="Times New Roman" panose="02020603050405020304" pitchFamily="18" charset="0"/>
                <a:ea typeface="MS Mincho" panose="02020609040205080304" pitchFamily="49" charset="-128"/>
              </a:rPr>
              <a:t>vector</a:t>
            </a:r>
            <a:r>
              <a:rPr lang="en-AU" altLang="en-US" sz="1800">
                <a:latin typeface="Times New Roman" panose="02020603050405020304" pitchFamily="18" charset="0"/>
                <a:ea typeface="MS Mincho" panose="02020609040205080304" pitchFamily="49" charset="-128"/>
              </a:rPr>
              <a:t> ypred(1,NData);</a:t>
            </a:r>
            <a:endParaRPr lang="en-AU" altLang="en-US" sz="1800">
              <a:latin typeface="Times New Roman" panose="02020603050405020304" pitchFamily="18" charset="0"/>
              <a:cs typeface="Courier New" panose="02070309020205020404" pitchFamily="49" charset="0"/>
            </a:endParaRPr>
          </a:p>
          <a:p>
            <a:pPr>
              <a:spcBef>
                <a:spcPct val="0"/>
              </a:spcBef>
              <a:buClrTx/>
              <a:buSzTx/>
              <a:buFontTx/>
              <a:buNone/>
            </a:pPr>
            <a:r>
              <a:rPr lang="en-AU" altLang="en-US" sz="1800">
                <a:latin typeface="Times New Roman" panose="02020603050405020304" pitchFamily="18" charset="0"/>
                <a:ea typeface="MS Mincho" panose="02020609040205080304" pitchFamily="49" charset="-128"/>
              </a:rPr>
              <a:t>  </a:t>
            </a:r>
            <a:r>
              <a:rPr lang="en-AU" altLang="en-US" sz="1800">
                <a:solidFill>
                  <a:schemeClr val="folHlink"/>
                </a:solidFill>
                <a:latin typeface="Times New Roman" panose="02020603050405020304" pitchFamily="18" charset="0"/>
                <a:ea typeface="MS Mincho" panose="02020609040205080304" pitchFamily="49" charset="-128"/>
              </a:rPr>
              <a:t>objective_function_value</a:t>
            </a:r>
            <a:r>
              <a:rPr lang="en-AU" altLang="en-US" sz="1800">
                <a:latin typeface="Times New Roman" panose="02020603050405020304" pitchFamily="18" charset="0"/>
                <a:ea typeface="MS Mincho" panose="02020609040205080304" pitchFamily="49" charset="-128"/>
              </a:rPr>
              <a:t> obj_fun;</a:t>
            </a:r>
            <a:endParaRPr lang="en-AU" altLang="en-US" sz="1800">
              <a:latin typeface="Times New Roman" panose="02020603050405020304" pitchFamily="18" charset="0"/>
              <a:cs typeface="Courier New" panose="02070309020205020404" pitchFamily="49" charset="0"/>
            </a:endParaRPr>
          </a:p>
          <a:p>
            <a:pPr>
              <a:spcBef>
                <a:spcPct val="0"/>
              </a:spcBef>
              <a:buClrTx/>
              <a:buSzTx/>
              <a:buFontTx/>
              <a:buNone/>
            </a:pPr>
            <a:r>
              <a:rPr lang="en-AU" altLang="en-US" sz="1800">
                <a:latin typeface="Times New Roman" panose="02020603050405020304" pitchFamily="18" charset="0"/>
                <a:ea typeface="MS Mincho" panose="02020609040205080304" pitchFamily="49" charset="-128"/>
              </a:rPr>
              <a:t> </a:t>
            </a:r>
            <a:endParaRPr lang="en-AU" altLang="en-US" sz="1800">
              <a:latin typeface="Times New Roman" panose="02020603050405020304" pitchFamily="18" charset="0"/>
              <a:cs typeface="Courier New" panose="02070309020205020404" pitchFamily="49" charset="0"/>
            </a:endParaRPr>
          </a:p>
          <a:p>
            <a:pPr>
              <a:spcBef>
                <a:spcPct val="0"/>
              </a:spcBef>
              <a:buClrTx/>
              <a:buSzTx/>
              <a:buFontTx/>
              <a:buNone/>
            </a:pPr>
            <a:r>
              <a:rPr lang="en-AU" altLang="en-US" sz="1800">
                <a:solidFill>
                  <a:srgbClr val="D32128"/>
                </a:solidFill>
                <a:latin typeface="Times New Roman" panose="02020603050405020304" pitchFamily="18" charset="0"/>
                <a:ea typeface="MS Mincho" panose="02020609040205080304" pitchFamily="49" charset="-128"/>
              </a:rPr>
              <a:t>PROCEDURE_SECTION</a:t>
            </a:r>
            <a:endParaRPr lang="en-AU" altLang="en-US" sz="1800">
              <a:solidFill>
                <a:srgbClr val="D32128"/>
              </a:solidFill>
              <a:latin typeface="Times New Roman" panose="02020603050405020304" pitchFamily="18" charset="0"/>
              <a:cs typeface="Courier New" panose="02070309020205020404" pitchFamily="49" charset="0"/>
            </a:endParaRPr>
          </a:p>
          <a:p>
            <a:pPr>
              <a:spcBef>
                <a:spcPct val="0"/>
              </a:spcBef>
              <a:buClrTx/>
              <a:buSzTx/>
              <a:buFontTx/>
              <a:buNone/>
            </a:pPr>
            <a:r>
              <a:rPr lang="en-AU" altLang="en-US" sz="1800">
                <a:latin typeface="Times New Roman" panose="02020603050405020304" pitchFamily="18" charset="0"/>
                <a:ea typeface="MS Mincho" panose="02020609040205080304" pitchFamily="49" charset="-128"/>
              </a:rPr>
              <a:t>  ypred = a + b*x;</a:t>
            </a:r>
            <a:endParaRPr lang="en-AU" altLang="en-US" sz="1800">
              <a:latin typeface="Times New Roman" panose="02020603050405020304" pitchFamily="18" charset="0"/>
              <a:cs typeface="Courier New" panose="02070309020205020404" pitchFamily="49" charset="0"/>
            </a:endParaRPr>
          </a:p>
          <a:p>
            <a:pPr>
              <a:spcBef>
                <a:spcPct val="0"/>
              </a:spcBef>
              <a:buClrTx/>
              <a:buSzTx/>
              <a:buFontTx/>
              <a:buNone/>
            </a:pPr>
            <a:r>
              <a:rPr lang="en-AU" altLang="en-US" sz="1800">
                <a:latin typeface="Times New Roman" panose="02020603050405020304" pitchFamily="18" charset="0"/>
                <a:ea typeface="MS Mincho" panose="02020609040205080304" pitchFamily="49" charset="-128"/>
              </a:rPr>
              <a:t>  obj_fun = </a:t>
            </a:r>
            <a:r>
              <a:rPr lang="en-AU" altLang="en-US" sz="1800">
                <a:solidFill>
                  <a:srgbClr val="33CC33"/>
                </a:solidFill>
                <a:latin typeface="Times New Roman" panose="02020603050405020304" pitchFamily="18" charset="0"/>
                <a:ea typeface="MS Mincho" panose="02020609040205080304" pitchFamily="49" charset="-128"/>
              </a:rPr>
              <a:t>norm2</a:t>
            </a:r>
            <a:r>
              <a:rPr lang="en-AU" altLang="en-US" sz="1800">
                <a:latin typeface="Times New Roman" panose="02020603050405020304" pitchFamily="18" charset="0"/>
                <a:ea typeface="MS Mincho" panose="02020609040205080304" pitchFamily="49" charset="-128"/>
              </a:rPr>
              <a:t>(y-ypred);</a:t>
            </a:r>
            <a:endParaRPr lang="en-AU" altLang="en-US" sz="1800">
              <a:latin typeface="Times New Roman" panose="02020603050405020304" pitchFamily="18" charset="0"/>
              <a:cs typeface="Courier New" panose="02070309020205020404" pitchFamily="49" charset="0"/>
            </a:endParaRPr>
          </a:p>
          <a:p>
            <a:pPr>
              <a:spcBef>
                <a:spcPct val="0"/>
              </a:spcBef>
              <a:buClrTx/>
              <a:buSzTx/>
              <a:buFontTx/>
              <a:buNone/>
            </a:pPr>
            <a:r>
              <a:rPr lang="en-AU" altLang="en-US" sz="1800">
                <a:latin typeface="Times New Roman" panose="02020603050405020304" pitchFamily="18" charset="0"/>
                <a:ea typeface="MS Mincho" panose="02020609040205080304" pitchFamily="49" charset="-128"/>
              </a:rPr>
              <a:t> // This is a comment</a:t>
            </a:r>
            <a:endParaRPr lang="en-AU" altLang="en-US" sz="1800">
              <a:latin typeface="Times New Roman" panose="02020603050405020304" pitchFamily="18" charset="0"/>
            </a:endParaRPr>
          </a:p>
        </p:txBody>
      </p:sp>
      <p:sp>
        <p:nvSpPr>
          <p:cNvPr id="15364" name="Text Box 4"/>
          <p:cNvSpPr txBox="1">
            <a:spLocks noChangeArrowheads="1"/>
          </p:cNvSpPr>
          <p:nvPr/>
        </p:nvSpPr>
        <p:spPr bwMode="auto">
          <a:xfrm>
            <a:off x="0" y="1938338"/>
            <a:ext cx="5257800" cy="1044575"/>
          </a:xfrm>
          <a:prstGeom prst="rect">
            <a:avLst/>
          </a:prstGeom>
          <a:noFill/>
          <a:ln w="381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en-US" sz="2000"/>
              <a:t>Reserved words:</a:t>
            </a:r>
          </a:p>
          <a:p>
            <a:pPr eaLnBrk="1" hangingPunct="1">
              <a:spcBef>
                <a:spcPct val="0"/>
              </a:spcBef>
              <a:buClrTx/>
              <a:buSzTx/>
              <a:buFontTx/>
              <a:buNone/>
            </a:pPr>
            <a:r>
              <a:rPr lang="en-US" altLang="en-US" sz="2000"/>
              <a:t>   To specify storage types (in blue)</a:t>
            </a:r>
          </a:p>
          <a:p>
            <a:pPr eaLnBrk="1" hangingPunct="1">
              <a:spcBef>
                <a:spcPct val="0"/>
              </a:spcBef>
              <a:buClrTx/>
              <a:buSzTx/>
              <a:buFontTx/>
              <a:buNone/>
            </a:pPr>
            <a:r>
              <a:rPr lang="en-US" altLang="en-US" sz="2000"/>
              <a:t>   To specify built-in functions (in green)</a:t>
            </a:r>
          </a:p>
        </p:txBody>
      </p:sp>
      <p:sp>
        <p:nvSpPr>
          <p:cNvPr id="15365" name="Text Box 5"/>
          <p:cNvSpPr txBox="1">
            <a:spLocks noChangeArrowheads="1"/>
          </p:cNvSpPr>
          <p:nvPr/>
        </p:nvSpPr>
        <p:spPr bwMode="auto">
          <a:xfrm>
            <a:off x="0" y="3581400"/>
            <a:ext cx="5257800" cy="2689225"/>
          </a:xfrm>
          <a:prstGeom prst="rect">
            <a:avLst/>
          </a:prstGeom>
          <a:noFill/>
          <a:ln w="381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en-US" sz="2400"/>
              <a:t>Some notes:</a:t>
            </a:r>
          </a:p>
          <a:p>
            <a:pPr eaLnBrk="1" hangingPunct="1">
              <a:spcBef>
                <a:spcPct val="0"/>
              </a:spcBef>
              <a:buClrTx/>
              <a:buSzTx/>
              <a:buFontTx/>
              <a:buChar char="•"/>
            </a:pPr>
            <a:r>
              <a:rPr lang="en-US" altLang="en-US" sz="2400"/>
              <a:t>   </a:t>
            </a:r>
            <a:r>
              <a:rPr lang="en-US" altLang="en-US" sz="2000"/>
              <a:t>You can add comments (lines starting       </a:t>
            </a:r>
          </a:p>
          <a:p>
            <a:pPr eaLnBrk="1" hangingPunct="1">
              <a:spcBef>
                <a:spcPct val="0"/>
              </a:spcBef>
              <a:buClrTx/>
              <a:buSzTx/>
              <a:buFontTx/>
              <a:buNone/>
            </a:pPr>
            <a:r>
              <a:rPr lang="en-US" altLang="en-US" sz="2000"/>
              <a:t>      with //) – use them!</a:t>
            </a:r>
          </a:p>
          <a:p>
            <a:pPr eaLnBrk="1" hangingPunct="1">
              <a:spcBef>
                <a:spcPct val="0"/>
              </a:spcBef>
              <a:buClrTx/>
              <a:buSzTx/>
              <a:buFontTx/>
              <a:buChar char="•"/>
            </a:pPr>
            <a:r>
              <a:rPr lang="en-US" altLang="en-US" sz="2000"/>
              <a:t>    ADMB works with vectors – see how </a:t>
            </a:r>
          </a:p>
          <a:p>
            <a:pPr eaLnBrk="1" hangingPunct="1">
              <a:spcBef>
                <a:spcPct val="0"/>
              </a:spcBef>
              <a:buClrTx/>
              <a:buSzTx/>
              <a:buFontTx/>
              <a:buNone/>
            </a:pPr>
            <a:r>
              <a:rPr lang="en-US" altLang="en-US" sz="2000"/>
              <a:t>     the predicted values are computed.</a:t>
            </a:r>
          </a:p>
          <a:p>
            <a:pPr eaLnBrk="1" hangingPunct="1">
              <a:spcBef>
                <a:spcPct val="0"/>
              </a:spcBef>
              <a:buClrTx/>
              <a:buSzTx/>
              <a:buFontTx/>
              <a:buChar char="•"/>
            </a:pPr>
            <a:r>
              <a:rPr lang="en-US" altLang="en-US" sz="2000"/>
              <a:t>    The “objective_function_value” is the</a:t>
            </a:r>
          </a:p>
          <a:p>
            <a:pPr eaLnBrk="1" hangingPunct="1">
              <a:spcBef>
                <a:spcPct val="0"/>
              </a:spcBef>
              <a:buClrTx/>
              <a:buSzTx/>
              <a:buFontTx/>
              <a:buNone/>
            </a:pPr>
            <a:r>
              <a:rPr lang="en-US" altLang="en-US" sz="2000"/>
              <a:t>     variable being minimized.	</a:t>
            </a:r>
          </a:p>
          <a:p>
            <a:pPr eaLnBrk="1" hangingPunct="1">
              <a:spcBef>
                <a:spcPct val="0"/>
              </a:spcBef>
              <a:buClrTx/>
              <a:buSzTx/>
              <a:buFontTx/>
              <a:buNone/>
            </a:pPr>
            <a:r>
              <a:rPr lang="en-US" altLang="en-US" sz="2000"/>
              <a:t>   </a:t>
            </a:r>
          </a:p>
        </p:txBody>
      </p:sp>
      <p:sp>
        <p:nvSpPr>
          <p:cNvPr id="15366" name="TextBox 1"/>
          <p:cNvSpPr txBox="1">
            <a:spLocks noChangeArrowheads="1"/>
          </p:cNvSpPr>
          <p:nvPr/>
        </p:nvSpPr>
        <p:spPr bwMode="auto">
          <a:xfrm>
            <a:off x="282575" y="3043238"/>
            <a:ext cx="37068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en-US" sz="2400">
                <a:solidFill>
                  <a:srgbClr val="FF0000"/>
                </a:solidFill>
              </a:rPr>
              <a:t>catch is a reserved word!!</a:t>
            </a:r>
          </a:p>
        </p:txBody>
      </p:sp>
    </p:spTree>
    <p:extLst>
      <p:ext uri="{BB962C8B-B14F-4D97-AF65-F5344CB8AC3E}">
        <p14:creationId xmlns:p14="http://schemas.microsoft.com/office/powerpoint/2010/main" val="8731618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normAutofit fontScale="90000"/>
          </a:bodyPr>
          <a:lstStyle/>
          <a:p>
            <a:pPr algn="ctr" eaLnBrk="1" hangingPunct="1"/>
            <a:r>
              <a:rPr lang="en-US" altLang="en-US" sz="3600" smtClean="0"/>
              <a:t>Our First Example - IV </a:t>
            </a:r>
            <a:br>
              <a:rPr lang="en-US" altLang="en-US" sz="3600" smtClean="0"/>
            </a:br>
            <a:r>
              <a:rPr lang="en-US" altLang="en-US" sz="3600" smtClean="0"/>
              <a:t>(Adding output)</a:t>
            </a:r>
          </a:p>
        </p:txBody>
      </p:sp>
      <p:sp>
        <p:nvSpPr>
          <p:cNvPr id="17411" name="Rectangle 3"/>
          <p:cNvSpPr>
            <a:spLocks noChangeArrowheads="1"/>
          </p:cNvSpPr>
          <p:nvPr/>
        </p:nvSpPr>
        <p:spPr bwMode="auto">
          <a:xfrm>
            <a:off x="152400" y="1981200"/>
            <a:ext cx="3657600" cy="47704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AU" altLang="en-US" sz="1800">
                <a:solidFill>
                  <a:srgbClr val="D32128"/>
                </a:solidFill>
                <a:latin typeface="Times New Roman" panose="02020603050405020304" pitchFamily="18" charset="0"/>
                <a:ea typeface="MS Mincho" panose="02020609040205080304" pitchFamily="49" charset="-128"/>
              </a:rPr>
              <a:t>DATA_SECTION</a:t>
            </a:r>
            <a:endParaRPr lang="en-AU" altLang="en-US" sz="1800">
              <a:solidFill>
                <a:srgbClr val="D32128"/>
              </a:solidFill>
              <a:latin typeface="Times New Roman" panose="02020603050405020304" pitchFamily="18" charset="0"/>
              <a:cs typeface="Courier New" panose="02070309020205020404" pitchFamily="49" charset="0"/>
            </a:endParaRPr>
          </a:p>
          <a:p>
            <a:pPr>
              <a:spcBef>
                <a:spcPct val="0"/>
              </a:spcBef>
              <a:buClrTx/>
              <a:buSzTx/>
              <a:buFontTx/>
              <a:buNone/>
            </a:pPr>
            <a:r>
              <a:rPr lang="en-AU" altLang="en-US" sz="1800">
                <a:latin typeface="Times New Roman" panose="02020603050405020304" pitchFamily="18" charset="0"/>
                <a:ea typeface="MS Mincho" panose="02020609040205080304" pitchFamily="49" charset="-128"/>
              </a:rPr>
              <a:t>  </a:t>
            </a:r>
            <a:r>
              <a:rPr lang="en-AU" altLang="en-US" sz="1800">
                <a:solidFill>
                  <a:schemeClr val="folHlink"/>
                </a:solidFill>
                <a:latin typeface="Times New Roman" panose="02020603050405020304" pitchFamily="18" charset="0"/>
                <a:ea typeface="MS Mincho" panose="02020609040205080304" pitchFamily="49" charset="-128"/>
              </a:rPr>
              <a:t>init_int</a:t>
            </a:r>
            <a:r>
              <a:rPr lang="en-AU" altLang="en-US" sz="1800">
                <a:latin typeface="Times New Roman" panose="02020603050405020304" pitchFamily="18" charset="0"/>
                <a:ea typeface="MS Mincho" panose="02020609040205080304" pitchFamily="49" charset="-128"/>
              </a:rPr>
              <a:t> NData;</a:t>
            </a:r>
            <a:endParaRPr lang="en-AU" altLang="en-US" sz="1800">
              <a:latin typeface="Times New Roman" panose="02020603050405020304" pitchFamily="18" charset="0"/>
              <a:cs typeface="Courier New" panose="02070309020205020404" pitchFamily="49" charset="0"/>
            </a:endParaRPr>
          </a:p>
          <a:p>
            <a:pPr>
              <a:spcBef>
                <a:spcPct val="0"/>
              </a:spcBef>
              <a:buClrTx/>
              <a:buSzTx/>
              <a:buFontTx/>
              <a:buNone/>
            </a:pPr>
            <a:r>
              <a:rPr lang="en-AU" altLang="en-US" sz="1800">
                <a:latin typeface="Times New Roman" panose="02020603050405020304" pitchFamily="18" charset="0"/>
                <a:ea typeface="MS Mincho" panose="02020609040205080304" pitchFamily="49" charset="-128"/>
              </a:rPr>
              <a:t>  </a:t>
            </a:r>
            <a:r>
              <a:rPr lang="en-AU" altLang="en-US" sz="1800">
                <a:solidFill>
                  <a:schemeClr val="folHlink"/>
                </a:solidFill>
                <a:latin typeface="Times New Roman" panose="02020603050405020304" pitchFamily="18" charset="0"/>
                <a:ea typeface="MS Mincho" panose="02020609040205080304" pitchFamily="49" charset="-128"/>
              </a:rPr>
              <a:t>init_vector</a:t>
            </a:r>
            <a:r>
              <a:rPr lang="en-AU" altLang="en-US" sz="1800">
                <a:latin typeface="Times New Roman" panose="02020603050405020304" pitchFamily="18" charset="0"/>
                <a:ea typeface="MS Mincho" panose="02020609040205080304" pitchFamily="49" charset="-128"/>
              </a:rPr>
              <a:t> x(1,NData);</a:t>
            </a:r>
            <a:endParaRPr lang="en-AU" altLang="en-US" sz="1800">
              <a:latin typeface="Times New Roman" panose="02020603050405020304" pitchFamily="18" charset="0"/>
              <a:cs typeface="Courier New" panose="02070309020205020404" pitchFamily="49" charset="0"/>
            </a:endParaRPr>
          </a:p>
          <a:p>
            <a:pPr>
              <a:spcBef>
                <a:spcPct val="0"/>
              </a:spcBef>
              <a:buClrTx/>
              <a:buSzTx/>
              <a:buFontTx/>
              <a:buNone/>
            </a:pPr>
            <a:r>
              <a:rPr lang="en-AU" altLang="en-US" sz="1800">
                <a:latin typeface="Times New Roman" panose="02020603050405020304" pitchFamily="18" charset="0"/>
                <a:ea typeface="MS Mincho" panose="02020609040205080304" pitchFamily="49" charset="-128"/>
              </a:rPr>
              <a:t>  </a:t>
            </a:r>
            <a:r>
              <a:rPr lang="en-AU" altLang="en-US" sz="1800">
                <a:solidFill>
                  <a:schemeClr val="folHlink"/>
                </a:solidFill>
                <a:latin typeface="Times New Roman" panose="02020603050405020304" pitchFamily="18" charset="0"/>
                <a:ea typeface="MS Mincho" panose="02020609040205080304" pitchFamily="49" charset="-128"/>
              </a:rPr>
              <a:t>init_vector</a:t>
            </a:r>
            <a:r>
              <a:rPr lang="en-AU" altLang="en-US" sz="1800">
                <a:latin typeface="Times New Roman" panose="02020603050405020304" pitchFamily="18" charset="0"/>
                <a:ea typeface="MS Mincho" panose="02020609040205080304" pitchFamily="49" charset="-128"/>
              </a:rPr>
              <a:t> y(1,NData);</a:t>
            </a:r>
            <a:endParaRPr lang="en-AU" altLang="en-US" sz="1800">
              <a:latin typeface="Times New Roman" panose="02020603050405020304" pitchFamily="18" charset="0"/>
              <a:cs typeface="Courier New" panose="02070309020205020404" pitchFamily="49" charset="0"/>
            </a:endParaRPr>
          </a:p>
          <a:p>
            <a:pPr>
              <a:spcBef>
                <a:spcPct val="0"/>
              </a:spcBef>
              <a:buClrTx/>
              <a:buSzTx/>
              <a:buFontTx/>
              <a:buNone/>
            </a:pPr>
            <a:r>
              <a:rPr lang="en-AU" altLang="en-US" sz="1800">
                <a:latin typeface="Times New Roman" panose="02020603050405020304" pitchFamily="18" charset="0"/>
                <a:ea typeface="MS Mincho" panose="02020609040205080304" pitchFamily="49" charset="-128"/>
              </a:rPr>
              <a:t> </a:t>
            </a:r>
            <a:endParaRPr lang="en-AU" altLang="en-US" sz="1800">
              <a:latin typeface="Times New Roman" panose="02020603050405020304" pitchFamily="18" charset="0"/>
              <a:cs typeface="Courier New" panose="02070309020205020404" pitchFamily="49" charset="0"/>
            </a:endParaRPr>
          </a:p>
          <a:p>
            <a:pPr>
              <a:spcBef>
                <a:spcPct val="0"/>
              </a:spcBef>
              <a:buClrTx/>
              <a:buSzTx/>
              <a:buFontTx/>
              <a:buNone/>
            </a:pPr>
            <a:r>
              <a:rPr lang="en-AU" altLang="en-US" sz="1800">
                <a:solidFill>
                  <a:srgbClr val="D32128"/>
                </a:solidFill>
                <a:latin typeface="Times New Roman" panose="02020603050405020304" pitchFamily="18" charset="0"/>
                <a:ea typeface="MS Mincho" panose="02020609040205080304" pitchFamily="49" charset="-128"/>
              </a:rPr>
              <a:t>PARAMETER_SECTION</a:t>
            </a:r>
            <a:r>
              <a:rPr lang="en-AU" altLang="en-US" sz="1800">
                <a:latin typeface="Times New Roman" panose="02020603050405020304" pitchFamily="18" charset="0"/>
                <a:ea typeface="MS Mincho" panose="02020609040205080304" pitchFamily="49" charset="-128"/>
              </a:rPr>
              <a:t>  </a:t>
            </a:r>
            <a:endParaRPr lang="en-AU" altLang="en-US" sz="1800">
              <a:latin typeface="Times New Roman" panose="02020603050405020304" pitchFamily="18" charset="0"/>
              <a:cs typeface="Courier New" panose="02070309020205020404" pitchFamily="49" charset="0"/>
            </a:endParaRPr>
          </a:p>
          <a:p>
            <a:pPr>
              <a:spcBef>
                <a:spcPct val="0"/>
              </a:spcBef>
              <a:buClrTx/>
              <a:buSzTx/>
              <a:buFontTx/>
              <a:buNone/>
            </a:pPr>
            <a:r>
              <a:rPr lang="en-AU" altLang="en-US" sz="1800">
                <a:latin typeface="Times New Roman" panose="02020603050405020304" pitchFamily="18" charset="0"/>
                <a:ea typeface="MS Mincho" panose="02020609040205080304" pitchFamily="49" charset="-128"/>
              </a:rPr>
              <a:t>  </a:t>
            </a:r>
            <a:r>
              <a:rPr lang="en-AU" altLang="en-US" sz="1800">
                <a:solidFill>
                  <a:schemeClr val="folHlink"/>
                </a:solidFill>
                <a:latin typeface="Times New Roman" panose="02020603050405020304" pitchFamily="18" charset="0"/>
                <a:ea typeface="MS Mincho" panose="02020609040205080304" pitchFamily="49" charset="-128"/>
              </a:rPr>
              <a:t>init_number</a:t>
            </a:r>
            <a:r>
              <a:rPr lang="en-AU" altLang="en-US" sz="1800">
                <a:latin typeface="Times New Roman" panose="02020603050405020304" pitchFamily="18" charset="0"/>
                <a:ea typeface="MS Mincho" panose="02020609040205080304" pitchFamily="49" charset="-128"/>
              </a:rPr>
              <a:t> a;</a:t>
            </a:r>
            <a:endParaRPr lang="en-AU" altLang="en-US" sz="1800">
              <a:latin typeface="Times New Roman" panose="02020603050405020304" pitchFamily="18" charset="0"/>
              <a:cs typeface="Courier New" panose="02070309020205020404" pitchFamily="49" charset="0"/>
            </a:endParaRPr>
          </a:p>
          <a:p>
            <a:pPr>
              <a:spcBef>
                <a:spcPct val="0"/>
              </a:spcBef>
              <a:buClrTx/>
              <a:buSzTx/>
              <a:buFontTx/>
              <a:buNone/>
            </a:pPr>
            <a:r>
              <a:rPr lang="en-AU" altLang="en-US" sz="1800">
                <a:latin typeface="Times New Roman" panose="02020603050405020304" pitchFamily="18" charset="0"/>
                <a:ea typeface="MS Mincho" panose="02020609040205080304" pitchFamily="49" charset="-128"/>
              </a:rPr>
              <a:t>  </a:t>
            </a:r>
            <a:r>
              <a:rPr lang="en-AU" altLang="en-US" sz="1800">
                <a:solidFill>
                  <a:schemeClr val="folHlink"/>
                </a:solidFill>
                <a:latin typeface="Times New Roman" panose="02020603050405020304" pitchFamily="18" charset="0"/>
                <a:ea typeface="MS Mincho" panose="02020609040205080304" pitchFamily="49" charset="-128"/>
              </a:rPr>
              <a:t>init_number</a:t>
            </a:r>
            <a:r>
              <a:rPr lang="en-AU" altLang="en-US" sz="1800">
                <a:latin typeface="Times New Roman" panose="02020603050405020304" pitchFamily="18" charset="0"/>
                <a:ea typeface="MS Mincho" panose="02020609040205080304" pitchFamily="49" charset="-128"/>
              </a:rPr>
              <a:t> b;</a:t>
            </a:r>
            <a:endParaRPr lang="en-AU" altLang="en-US" sz="1800">
              <a:latin typeface="Times New Roman" panose="02020603050405020304" pitchFamily="18" charset="0"/>
              <a:cs typeface="Courier New" panose="02070309020205020404" pitchFamily="49" charset="0"/>
            </a:endParaRPr>
          </a:p>
          <a:p>
            <a:pPr>
              <a:spcBef>
                <a:spcPct val="0"/>
              </a:spcBef>
              <a:buClrTx/>
              <a:buSzTx/>
              <a:buFontTx/>
              <a:buNone/>
            </a:pPr>
            <a:r>
              <a:rPr lang="en-AU" altLang="en-US" sz="1800">
                <a:latin typeface="Times New Roman" panose="02020603050405020304" pitchFamily="18" charset="0"/>
                <a:ea typeface="MS Mincho" panose="02020609040205080304" pitchFamily="49" charset="-128"/>
              </a:rPr>
              <a:t> </a:t>
            </a:r>
            <a:endParaRPr lang="en-AU" altLang="en-US" sz="1800">
              <a:latin typeface="Times New Roman" panose="02020603050405020304" pitchFamily="18" charset="0"/>
              <a:cs typeface="Courier New" panose="02070309020205020404" pitchFamily="49" charset="0"/>
            </a:endParaRPr>
          </a:p>
          <a:p>
            <a:pPr>
              <a:spcBef>
                <a:spcPct val="0"/>
              </a:spcBef>
              <a:buClrTx/>
              <a:buSzTx/>
              <a:buFontTx/>
              <a:buNone/>
            </a:pPr>
            <a:r>
              <a:rPr lang="en-AU" altLang="en-US" sz="1800">
                <a:latin typeface="Times New Roman" panose="02020603050405020304" pitchFamily="18" charset="0"/>
                <a:ea typeface="MS Mincho" panose="02020609040205080304" pitchFamily="49" charset="-128"/>
              </a:rPr>
              <a:t>  </a:t>
            </a:r>
            <a:r>
              <a:rPr lang="en-AU" altLang="en-US" sz="1800">
                <a:solidFill>
                  <a:schemeClr val="folHlink"/>
                </a:solidFill>
                <a:latin typeface="Times New Roman" panose="02020603050405020304" pitchFamily="18" charset="0"/>
                <a:ea typeface="MS Mincho" panose="02020609040205080304" pitchFamily="49" charset="-128"/>
              </a:rPr>
              <a:t>vector</a:t>
            </a:r>
            <a:r>
              <a:rPr lang="en-AU" altLang="en-US" sz="1800">
                <a:latin typeface="Times New Roman" panose="02020603050405020304" pitchFamily="18" charset="0"/>
                <a:ea typeface="MS Mincho" panose="02020609040205080304" pitchFamily="49" charset="-128"/>
              </a:rPr>
              <a:t> ypred(1,NData);</a:t>
            </a:r>
            <a:endParaRPr lang="en-AU" altLang="en-US" sz="1800">
              <a:latin typeface="Times New Roman" panose="02020603050405020304" pitchFamily="18" charset="0"/>
              <a:cs typeface="Courier New" panose="02070309020205020404" pitchFamily="49" charset="0"/>
            </a:endParaRPr>
          </a:p>
          <a:p>
            <a:pPr>
              <a:spcBef>
                <a:spcPct val="0"/>
              </a:spcBef>
              <a:buClrTx/>
              <a:buSzTx/>
              <a:buFontTx/>
              <a:buNone/>
            </a:pPr>
            <a:r>
              <a:rPr lang="en-AU" altLang="en-US" sz="1800">
                <a:latin typeface="Times New Roman" panose="02020603050405020304" pitchFamily="18" charset="0"/>
                <a:ea typeface="MS Mincho" panose="02020609040205080304" pitchFamily="49" charset="-128"/>
              </a:rPr>
              <a:t>  </a:t>
            </a:r>
            <a:r>
              <a:rPr lang="en-AU" altLang="en-US" sz="1800">
                <a:solidFill>
                  <a:schemeClr val="folHlink"/>
                </a:solidFill>
                <a:latin typeface="Times New Roman" panose="02020603050405020304" pitchFamily="18" charset="0"/>
                <a:ea typeface="MS Mincho" panose="02020609040205080304" pitchFamily="49" charset="-128"/>
              </a:rPr>
              <a:t>objective_function_value</a:t>
            </a:r>
            <a:r>
              <a:rPr lang="en-AU" altLang="en-US" sz="1800">
                <a:latin typeface="Times New Roman" panose="02020603050405020304" pitchFamily="18" charset="0"/>
                <a:ea typeface="MS Mincho" panose="02020609040205080304" pitchFamily="49" charset="-128"/>
              </a:rPr>
              <a:t> obj_fun;</a:t>
            </a:r>
            <a:endParaRPr lang="en-AU" altLang="en-US" sz="1800">
              <a:latin typeface="Times New Roman" panose="02020603050405020304" pitchFamily="18" charset="0"/>
              <a:cs typeface="Courier New" panose="02070309020205020404" pitchFamily="49" charset="0"/>
            </a:endParaRPr>
          </a:p>
          <a:p>
            <a:pPr>
              <a:spcBef>
                <a:spcPct val="0"/>
              </a:spcBef>
              <a:buClrTx/>
              <a:buSzTx/>
              <a:buFontTx/>
              <a:buNone/>
            </a:pPr>
            <a:r>
              <a:rPr lang="en-AU" altLang="en-US" sz="1800">
                <a:latin typeface="Times New Roman" panose="02020603050405020304" pitchFamily="18" charset="0"/>
                <a:ea typeface="MS Mincho" panose="02020609040205080304" pitchFamily="49" charset="-128"/>
              </a:rPr>
              <a:t> </a:t>
            </a:r>
            <a:endParaRPr lang="en-AU" altLang="en-US" sz="1800">
              <a:latin typeface="Times New Roman" panose="02020603050405020304" pitchFamily="18" charset="0"/>
              <a:cs typeface="Courier New" panose="02070309020205020404" pitchFamily="49" charset="0"/>
            </a:endParaRPr>
          </a:p>
          <a:p>
            <a:pPr>
              <a:spcBef>
                <a:spcPct val="0"/>
              </a:spcBef>
              <a:buClrTx/>
              <a:buSzTx/>
              <a:buFontTx/>
              <a:buNone/>
            </a:pPr>
            <a:r>
              <a:rPr lang="en-AU" altLang="en-US" sz="1800">
                <a:solidFill>
                  <a:srgbClr val="D32128"/>
                </a:solidFill>
                <a:latin typeface="Times New Roman" panose="02020603050405020304" pitchFamily="18" charset="0"/>
                <a:ea typeface="MS Mincho" panose="02020609040205080304" pitchFamily="49" charset="-128"/>
              </a:rPr>
              <a:t>PROCEDURE_SECTION</a:t>
            </a:r>
            <a:endParaRPr lang="en-AU" altLang="en-US" sz="1800">
              <a:solidFill>
                <a:srgbClr val="D32128"/>
              </a:solidFill>
              <a:latin typeface="Times New Roman" panose="02020603050405020304" pitchFamily="18" charset="0"/>
              <a:cs typeface="Courier New" panose="02070309020205020404" pitchFamily="49" charset="0"/>
            </a:endParaRPr>
          </a:p>
          <a:p>
            <a:pPr>
              <a:spcBef>
                <a:spcPct val="0"/>
              </a:spcBef>
              <a:buClrTx/>
              <a:buSzTx/>
              <a:buFontTx/>
              <a:buNone/>
            </a:pPr>
            <a:r>
              <a:rPr lang="en-AU" altLang="en-US" sz="1800">
                <a:latin typeface="Times New Roman" panose="02020603050405020304" pitchFamily="18" charset="0"/>
                <a:ea typeface="MS Mincho" panose="02020609040205080304" pitchFamily="49" charset="-128"/>
              </a:rPr>
              <a:t>  ypred = a + b*x;</a:t>
            </a:r>
          </a:p>
          <a:p>
            <a:pPr>
              <a:spcBef>
                <a:spcPct val="0"/>
              </a:spcBef>
              <a:buClrTx/>
              <a:buSzTx/>
              <a:buFontTx/>
              <a:buNone/>
            </a:pPr>
            <a:r>
              <a:rPr lang="en-AU" altLang="en-US" sz="1800">
                <a:latin typeface="Times New Roman" panose="02020603050405020304" pitchFamily="18" charset="0"/>
                <a:ea typeface="MS Mincho" panose="02020609040205080304" pitchFamily="49" charset="-128"/>
              </a:rPr>
              <a:t>  cout &lt;&lt; ypred &lt;&lt; endl;</a:t>
            </a:r>
            <a:endParaRPr lang="en-AU" altLang="en-US" sz="1800">
              <a:latin typeface="Times New Roman" panose="02020603050405020304" pitchFamily="18" charset="0"/>
              <a:cs typeface="Courier New" panose="02070309020205020404" pitchFamily="49" charset="0"/>
            </a:endParaRPr>
          </a:p>
          <a:p>
            <a:pPr>
              <a:spcBef>
                <a:spcPct val="0"/>
              </a:spcBef>
              <a:buClrTx/>
              <a:buSzTx/>
              <a:buFontTx/>
              <a:buNone/>
            </a:pPr>
            <a:r>
              <a:rPr lang="en-AU" altLang="en-US" sz="1800">
                <a:latin typeface="Times New Roman" panose="02020603050405020304" pitchFamily="18" charset="0"/>
                <a:ea typeface="MS Mincho" panose="02020609040205080304" pitchFamily="49" charset="-128"/>
              </a:rPr>
              <a:t>  obj_fun = </a:t>
            </a:r>
            <a:r>
              <a:rPr lang="en-AU" altLang="en-US" sz="1800">
                <a:solidFill>
                  <a:srgbClr val="33CC33"/>
                </a:solidFill>
                <a:latin typeface="Times New Roman" panose="02020603050405020304" pitchFamily="18" charset="0"/>
                <a:ea typeface="MS Mincho" panose="02020609040205080304" pitchFamily="49" charset="-128"/>
              </a:rPr>
              <a:t>norm2</a:t>
            </a:r>
            <a:r>
              <a:rPr lang="en-AU" altLang="en-US" sz="1800">
                <a:latin typeface="Times New Roman" panose="02020603050405020304" pitchFamily="18" charset="0"/>
                <a:ea typeface="MS Mincho" panose="02020609040205080304" pitchFamily="49" charset="-128"/>
              </a:rPr>
              <a:t>(y-ypred);</a:t>
            </a:r>
            <a:endParaRPr lang="en-AU" altLang="en-US" sz="1800">
              <a:latin typeface="Times New Roman" panose="02020603050405020304" pitchFamily="18" charset="0"/>
              <a:cs typeface="Courier New" panose="02070309020205020404" pitchFamily="49" charset="0"/>
            </a:endParaRPr>
          </a:p>
          <a:p>
            <a:pPr>
              <a:spcBef>
                <a:spcPct val="0"/>
              </a:spcBef>
              <a:buClrTx/>
              <a:buSzTx/>
              <a:buFontTx/>
              <a:buNone/>
            </a:pPr>
            <a:r>
              <a:rPr lang="en-AU" altLang="en-US" sz="1800">
                <a:latin typeface="Times New Roman" panose="02020603050405020304" pitchFamily="18" charset="0"/>
                <a:ea typeface="MS Mincho" panose="02020609040205080304" pitchFamily="49" charset="-128"/>
              </a:rPr>
              <a:t> // This is a comment</a:t>
            </a:r>
          </a:p>
        </p:txBody>
      </p:sp>
      <p:sp>
        <p:nvSpPr>
          <p:cNvPr id="17412" name="Text Box 4"/>
          <p:cNvSpPr txBox="1">
            <a:spLocks noChangeArrowheads="1"/>
          </p:cNvSpPr>
          <p:nvPr/>
        </p:nvSpPr>
        <p:spPr bwMode="auto">
          <a:xfrm>
            <a:off x="5029200" y="1981200"/>
            <a:ext cx="3810000" cy="9255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en-US" sz="1800">
                <a:solidFill>
                  <a:schemeClr val="hlink"/>
                </a:solidFill>
              </a:rPr>
              <a:t>REPORT_SECTION</a:t>
            </a:r>
          </a:p>
          <a:p>
            <a:pPr eaLnBrk="1" hangingPunct="1">
              <a:spcBef>
                <a:spcPct val="0"/>
              </a:spcBef>
              <a:buClrTx/>
              <a:buSzTx/>
              <a:buFontTx/>
              <a:buNone/>
            </a:pPr>
            <a:r>
              <a:rPr lang="en-US" altLang="en-US" sz="1800"/>
              <a:t>report &lt;&lt; ypred &lt;&lt; endl;</a:t>
            </a:r>
          </a:p>
          <a:p>
            <a:pPr eaLnBrk="1" hangingPunct="1">
              <a:spcBef>
                <a:spcPct val="0"/>
              </a:spcBef>
              <a:buClrTx/>
              <a:buSzTx/>
              <a:buFontTx/>
              <a:buNone/>
            </a:pPr>
            <a:r>
              <a:rPr lang="en-US" altLang="en-US" sz="1800"/>
              <a:t>report &lt;&lt; y &lt;&lt; endl;</a:t>
            </a:r>
          </a:p>
        </p:txBody>
      </p:sp>
      <p:sp>
        <p:nvSpPr>
          <p:cNvPr id="17413" name="Text Box 5"/>
          <p:cNvSpPr txBox="1">
            <a:spLocks noChangeArrowheads="1"/>
          </p:cNvSpPr>
          <p:nvPr/>
        </p:nvSpPr>
        <p:spPr bwMode="auto">
          <a:xfrm>
            <a:off x="5029200" y="3276600"/>
            <a:ext cx="3810000" cy="2052638"/>
          </a:xfrm>
          <a:prstGeom prst="rect">
            <a:avLst/>
          </a:prstGeom>
          <a:noFill/>
          <a:ln w="381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en-US" sz="1800"/>
              <a:t>Use:</a:t>
            </a:r>
          </a:p>
          <a:p>
            <a:pPr lvl="1" eaLnBrk="1" hangingPunct="1">
              <a:spcBef>
                <a:spcPct val="0"/>
              </a:spcBef>
              <a:buClrTx/>
              <a:buSzTx/>
              <a:buFontTx/>
              <a:buChar char="•"/>
            </a:pPr>
            <a:r>
              <a:rPr lang="en-US" altLang="en-US" sz="1800"/>
              <a:t> “cout” to output the values for variables to the </a:t>
            </a:r>
            <a:r>
              <a:rPr lang="en-US" altLang="en-US" sz="1800">
                <a:solidFill>
                  <a:schemeClr val="folHlink"/>
                </a:solidFill>
              </a:rPr>
              <a:t>screen</a:t>
            </a:r>
            <a:r>
              <a:rPr lang="en-US" altLang="en-US" sz="1800"/>
              <a:t>; and</a:t>
            </a:r>
          </a:p>
          <a:p>
            <a:pPr lvl="1" eaLnBrk="1" hangingPunct="1">
              <a:spcBef>
                <a:spcPct val="0"/>
              </a:spcBef>
              <a:buClrTx/>
              <a:buSzTx/>
              <a:buFontTx/>
              <a:buChar char="•"/>
            </a:pPr>
            <a:r>
              <a:rPr lang="en-US" altLang="en-US" sz="1800"/>
              <a:t> “report” to output results to the </a:t>
            </a:r>
            <a:r>
              <a:rPr lang="en-US" altLang="en-US" sz="1800">
                <a:solidFill>
                  <a:schemeClr val="folHlink"/>
                </a:solidFill>
              </a:rPr>
              <a:t>.REP file</a:t>
            </a:r>
            <a:r>
              <a:rPr lang="en-US" altLang="en-US" sz="1800"/>
              <a:t> (only after the minimization is complete)</a:t>
            </a:r>
          </a:p>
        </p:txBody>
      </p:sp>
    </p:spTree>
    <p:extLst>
      <p:ext uri="{BB962C8B-B14F-4D97-AF65-F5344CB8AC3E}">
        <p14:creationId xmlns:p14="http://schemas.microsoft.com/office/powerpoint/2010/main" val="27439616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fontScale="90000"/>
          </a:bodyPr>
          <a:lstStyle/>
          <a:p>
            <a:pPr algn="ctr" eaLnBrk="1" hangingPunct="1"/>
            <a:r>
              <a:rPr lang="en-US" altLang="en-US" sz="3600" smtClean="0"/>
              <a:t>The First Example - V</a:t>
            </a:r>
            <a:br>
              <a:rPr lang="en-US" altLang="en-US" sz="3600" smtClean="0"/>
            </a:br>
            <a:r>
              <a:rPr lang="en-US" altLang="en-US" sz="3200" smtClean="0"/>
              <a:t>(Output Files of Interest)</a:t>
            </a:r>
          </a:p>
        </p:txBody>
      </p:sp>
      <p:sp>
        <p:nvSpPr>
          <p:cNvPr id="19459" name="Rectangle 3"/>
          <p:cNvSpPr>
            <a:spLocks noGrp="1" noChangeArrowheads="1"/>
          </p:cNvSpPr>
          <p:nvPr>
            <p:ph type="body" idx="1"/>
          </p:nvPr>
        </p:nvSpPr>
        <p:spPr/>
        <p:txBody>
          <a:bodyPr/>
          <a:lstStyle/>
          <a:p>
            <a:pPr eaLnBrk="1" hangingPunct="1">
              <a:lnSpc>
                <a:spcPct val="90000"/>
              </a:lnSpc>
            </a:pPr>
            <a:r>
              <a:rPr lang="en-US" altLang="en-US" sz="2800" smtClean="0">
                <a:solidFill>
                  <a:schemeClr val="hlink"/>
                </a:solidFill>
              </a:rPr>
              <a:t>LECTA.PAR</a:t>
            </a:r>
            <a:r>
              <a:rPr lang="en-US" altLang="en-US" sz="2800" smtClean="0"/>
              <a:t> – lists the parameter estimates, the final objective function, and the gradient – the latter should be close to zero!</a:t>
            </a:r>
          </a:p>
          <a:p>
            <a:pPr eaLnBrk="1" hangingPunct="1">
              <a:lnSpc>
                <a:spcPct val="90000"/>
              </a:lnSpc>
            </a:pPr>
            <a:r>
              <a:rPr lang="en-US" altLang="en-US" sz="2800" smtClean="0">
                <a:solidFill>
                  <a:schemeClr val="hlink"/>
                </a:solidFill>
              </a:rPr>
              <a:t>LECTA.STD</a:t>
            </a:r>
            <a:r>
              <a:rPr lang="en-US" altLang="en-US" sz="2800" smtClean="0"/>
              <a:t> – lists the parameter estimates and the (asymptotic) standard errors.</a:t>
            </a:r>
          </a:p>
          <a:p>
            <a:pPr eaLnBrk="1" hangingPunct="1">
              <a:lnSpc>
                <a:spcPct val="90000"/>
              </a:lnSpc>
            </a:pPr>
            <a:r>
              <a:rPr lang="en-US" altLang="en-US" sz="2800" smtClean="0">
                <a:solidFill>
                  <a:schemeClr val="hlink"/>
                </a:solidFill>
              </a:rPr>
              <a:t>LECTA.COR</a:t>
            </a:r>
            <a:r>
              <a:rPr lang="en-US" altLang="en-US" sz="2800" smtClean="0"/>
              <a:t> – lists the parameter estimates, their (asymptotic) standard errors, and their (asymptotic) correlation matrix.</a:t>
            </a:r>
          </a:p>
          <a:p>
            <a:pPr eaLnBrk="1" hangingPunct="1">
              <a:lnSpc>
                <a:spcPct val="90000"/>
              </a:lnSpc>
            </a:pPr>
            <a:r>
              <a:rPr lang="en-US" altLang="en-US" sz="2800" smtClean="0">
                <a:solidFill>
                  <a:schemeClr val="hlink"/>
                </a:solidFill>
              </a:rPr>
              <a:t>LECTA.REP</a:t>
            </a:r>
            <a:r>
              <a:rPr lang="en-US" altLang="en-US" sz="2800" smtClean="0"/>
              <a:t> – lists any variables specified in the REPORT_SECTION.</a:t>
            </a:r>
          </a:p>
        </p:txBody>
      </p:sp>
    </p:spTree>
    <p:extLst>
      <p:ext uri="{BB962C8B-B14F-4D97-AF65-F5344CB8AC3E}">
        <p14:creationId xmlns:p14="http://schemas.microsoft.com/office/powerpoint/2010/main" val="2006382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5"/>
          <p:cNvSpPr>
            <a:spLocks noGrp="1" noChangeArrowheads="1"/>
          </p:cNvSpPr>
          <p:nvPr>
            <p:ph type="title"/>
          </p:nvPr>
        </p:nvSpPr>
        <p:spPr/>
        <p:txBody>
          <a:bodyPr>
            <a:normAutofit fontScale="90000"/>
          </a:bodyPr>
          <a:lstStyle/>
          <a:p>
            <a:pPr algn="ctr" eaLnBrk="1" hangingPunct="1"/>
            <a:r>
              <a:rPr lang="en-US" altLang="en-US" sz="4000" smtClean="0"/>
              <a:t>This Problem Could Have Been Done in EXCEL using SOLVER!</a:t>
            </a:r>
          </a:p>
        </p:txBody>
      </p:sp>
      <p:pic>
        <p:nvPicPr>
          <p:cNvPr id="21507" name="Picture 4"/>
          <p:cNvPicPr>
            <a:picLocks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219200" y="2590800"/>
            <a:ext cx="7404100" cy="2011363"/>
          </a:xfrm>
          <a:noFill/>
          <a:ln w="50800" cap="flat">
            <a:solidFill>
              <a:schemeClr val="accent2"/>
            </a:solidFill>
            <a:miter lim="800000"/>
            <a:headEnd type="none" w="med" len="med"/>
            <a:tailEnd type="none" w="med" len="med"/>
          </a:ln>
        </p:spPr>
      </p:pic>
      <p:sp>
        <p:nvSpPr>
          <p:cNvPr id="21508" name="Text Box 7"/>
          <p:cNvSpPr txBox="1">
            <a:spLocks noChangeArrowheads="1"/>
          </p:cNvSpPr>
          <p:nvPr/>
        </p:nvSpPr>
        <p:spPr bwMode="auto">
          <a:xfrm>
            <a:off x="2662238" y="5029200"/>
            <a:ext cx="4699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en-US" sz="2400"/>
              <a:t>Note: I had to run SOLVER twice </a:t>
            </a:r>
          </a:p>
          <a:p>
            <a:pPr algn="ctr" eaLnBrk="1" hangingPunct="1">
              <a:spcBef>
                <a:spcPct val="0"/>
              </a:spcBef>
              <a:buClrTx/>
              <a:buSzTx/>
              <a:buFontTx/>
              <a:buNone/>
            </a:pPr>
            <a:r>
              <a:rPr lang="en-US" altLang="en-US" sz="2400"/>
              <a:t>to get the real solution</a:t>
            </a:r>
          </a:p>
        </p:txBody>
      </p:sp>
    </p:spTree>
    <p:extLst>
      <p:ext uri="{BB962C8B-B14F-4D97-AF65-F5344CB8AC3E}">
        <p14:creationId xmlns:p14="http://schemas.microsoft.com/office/powerpoint/2010/main" val="714570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normAutofit fontScale="90000"/>
          </a:bodyPr>
          <a:lstStyle/>
          <a:p>
            <a:pPr algn="ctr" eaLnBrk="1" hangingPunct="1"/>
            <a:r>
              <a:rPr lang="en-US" altLang="en-US" smtClean="0"/>
              <a:t>Dissecting The Program</a:t>
            </a:r>
            <a:br>
              <a:rPr lang="en-US" altLang="en-US" smtClean="0"/>
            </a:br>
            <a:r>
              <a:rPr lang="en-US" altLang="en-US" smtClean="0"/>
              <a:t>(arithmetic)</a:t>
            </a:r>
          </a:p>
        </p:txBody>
      </p:sp>
      <p:sp>
        <p:nvSpPr>
          <p:cNvPr id="23555" name="Rectangle 3"/>
          <p:cNvSpPr>
            <a:spLocks noGrp="1" noChangeArrowheads="1"/>
          </p:cNvSpPr>
          <p:nvPr>
            <p:ph type="body" idx="1"/>
          </p:nvPr>
        </p:nvSpPr>
        <p:spPr>
          <a:xfrm>
            <a:off x="1182688" y="2819400"/>
            <a:ext cx="7772400" cy="3313113"/>
          </a:xfrm>
        </p:spPr>
        <p:txBody>
          <a:bodyPr/>
          <a:lstStyle/>
          <a:p>
            <a:pPr eaLnBrk="1" hangingPunct="1">
              <a:lnSpc>
                <a:spcPct val="90000"/>
              </a:lnSpc>
            </a:pPr>
            <a:r>
              <a:rPr lang="en-US" altLang="en-US" smtClean="0"/>
              <a:t>The first line is a vector operation - it defines a vector, each element of which, ypred(i), is </a:t>
            </a:r>
            <a:r>
              <a:rPr lang="en-US" altLang="en-US" i="1" smtClean="0"/>
              <a:t>a</a:t>
            </a:r>
            <a:r>
              <a:rPr lang="en-US" altLang="en-US" smtClean="0"/>
              <a:t>+</a:t>
            </a:r>
            <a:r>
              <a:rPr lang="en-US" altLang="en-US" i="1" smtClean="0"/>
              <a:t>b</a:t>
            </a:r>
            <a:r>
              <a:rPr lang="en-US" altLang="en-US" smtClean="0"/>
              <a:t>*</a:t>
            </a:r>
            <a:r>
              <a:rPr lang="en-US" altLang="en-US" i="1" smtClean="0"/>
              <a:t>x(i)</a:t>
            </a:r>
            <a:r>
              <a:rPr lang="en-US" altLang="en-US" smtClean="0"/>
              <a:t>.</a:t>
            </a:r>
          </a:p>
          <a:p>
            <a:pPr eaLnBrk="1" hangingPunct="1">
              <a:lnSpc>
                <a:spcPct val="90000"/>
              </a:lnSpc>
            </a:pPr>
            <a:r>
              <a:rPr lang="en-US" altLang="en-US" smtClean="0"/>
              <a:t>The second line sums the squares of the differences between the observed (</a:t>
            </a:r>
            <a:r>
              <a:rPr lang="en-US" altLang="en-US" i="1" smtClean="0"/>
              <a:t>y</a:t>
            </a:r>
            <a:r>
              <a:rPr lang="en-US" altLang="en-US" smtClean="0"/>
              <a:t>) and predicted (</a:t>
            </a:r>
            <a:r>
              <a:rPr lang="en-US" altLang="en-US" i="1" smtClean="0"/>
              <a:t>ypred</a:t>
            </a:r>
            <a:r>
              <a:rPr lang="en-US" altLang="en-US" smtClean="0"/>
              <a:t>) values – this is also a vector operation.</a:t>
            </a:r>
          </a:p>
        </p:txBody>
      </p:sp>
      <p:sp>
        <p:nvSpPr>
          <p:cNvPr id="23556" name="Text Box 4"/>
          <p:cNvSpPr txBox="1">
            <a:spLocks noChangeArrowheads="1"/>
          </p:cNvSpPr>
          <p:nvPr/>
        </p:nvSpPr>
        <p:spPr bwMode="auto">
          <a:xfrm>
            <a:off x="2770188" y="1831975"/>
            <a:ext cx="36385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AU" altLang="en-US" sz="2400">
                <a:latin typeface="Times New Roman" panose="02020603050405020304" pitchFamily="18" charset="0"/>
                <a:ea typeface="MS Mincho" panose="02020609040205080304" pitchFamily="49" charset="-128"/>
              </a:rPr>
              <a:t>ypred = a + b*x;</a:t>
            </a:r>
            <a:endParaRPr lang="en-AU" altLang="en-US" sz="2400">
              <a:latin typeface="Times New Roman" panose="02020603050405020304" pitchFamily="18" charset="0"/>
              <a:cs typeface="Courier New" panose="02070309020205020404" pitchFamily="49" charset="0"/>
            </a:endParaRPr>
          </a:p>
          <a:p>
            <a:pPr algn="ctr">
              <a:spcBef>
                <a:spcPct val="0"/>
              </a:spcBef>
              <a:buClrTx/>
              <a:buSzTx/>
              <a:buFontTx/>
              <a:buNone/>
            </a:pPr>
            <a:r>
              <a:rPr lang="en-AU" altLang="en-US" sz="2400">
                <a:latin typeface="Times New Roman" panose="02020603050405020304" pitchFamily="18" charset="0"/>
                <a:ea typeface="MS Mincho" panose="02020609040205080304" pitchFamily="49" charset="-128"/>
              </a:rPr>
              <a:t>  obj_fun = </a:t>
            </a:r>
            <a:r>
              <a:rPr lang="en-AU" altLang="en-US" sz="2400">
                <a:solidFill>
                  <a:srgbClr val="33CC33"/>
                </a:solidFill>
                <a:latin typeface="Times New Roman" panose="02020603050405020304" pitchFamily="18" charset="0"/>
                <a:ea typeface="MS Mincho" panose="02020609040205080304" pitchFamily="49" charset="-128"/>
              </a:rPr>
              <a:t>norm2</a:t>
            </a:r>
            <a:r>
              <a:rPr lang="en-AU" altLang="en-US" sz="2400">
                <a:latin typeface="Times New Roman" panose="02020603050405020304" pitchFamily="18" charset="0"/>
                <a:ea typeface="MS Mincho" panose="02020609040205080304" pitchFamily="49" charset="-128"/>
              </a:rPr>
              <a:t>(y-ypred);</a:t>
            </a:r>
            <a:endParaRPr lang="en-US" altLang="en-US" sz="2400"/>
          </a:p>
        </p:txBody>
      </p:sp>
    </p:spTree>
    <p:extLst>
      <p:ext uri="{BB962C8B-B14F-4D97-AF65-F5344CB8AC3E}">
        <p14:creationId xmlns:p14="http://schemas.microsoft.com/office/powerpoint/2010/main" val="2399745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algn="ctr" eaLnBrk="1" hangingPunct="1"/>
            <a:r>
              <a:rPr lang="en-US" altLang="en-US" smtClean="0"/>
              <a:t>Something About Arithmetic</a:t>
            </a:r>
          </a:p>
        </p:txBody>
      </p:sp>
      <p:sp>
        <p:nvSpPr>
          <p:cNvPr id="25603" name="Rectangle 3"/>
          <p:cNvSpPr>
            <a:spLocks noGrp="1" noChangeArrowheads="1"/>
          </p:cNvSpPr>
          <p:nvPr>
            <p:ph type="body" idx="1"/>
          </p:nvPr>
        </p:nvSpPr>
        <p:spPr/>
        <p:txBody>
          <a:bodyPr/>
          <a:lstStyle/>
          <a:p>
            <a:pPr eaLnBrk="1" hangingPunct="1">
              <a:lnSpc>
                <a:spcPct val="80000"/>
              </a:lnSpc>
            </a:pPr>
            <a:r>
              <a:rPr lang="en-US" altLang="en-US" sz="2400" smtClean="0"/>
              <a:t>The following are the ADMB arithmetic expressions:</a:t>
            </a:r>
          </a:p>
          <a:p>
            <a:pPr lvl="1" eaLnBrk="1" hangingPunct="1">
              <a:lnSpc>
                <a:spcPct val="80000"/>
              </a:lnSpc>
            </a:pPr>
            <a:r>
              <a:rPr lang="en-US" altLang="en-US" sz="2000" smtClean="0"/>
              <a:t>Z=a+b – addition (note Z+=b)</a:t>
            </a:r>
          </a:p>
          <a:p>
            <a:pPr lvl="1" eaLnBrk="1" hangingPunct="1">
              <a:lnSpc>
                <a:spcPct val="80000"/>
              </a:lnSpc>
            </a:pPr>
            <a:r>
              <a:rPr lang="en-US" altLang="en-US" sz="2000" smtClean="0"/>
              <a:t>Z=a-b – subtraction</a:t>
            </a:r>
          </a:p>
          <a:p>
            <a:pPr lvl="1" eaLnBrk="1" hangingPunct="1">
              <a:lnSpc>
                <a:spcPct val="80000"/>
              </a:lnSpc>
            </a:pPr>
            <a:r>
              <a:rPr lang="en-US" altLang="en-US" sz="2000" smtClean="0"/>
              <a:t>Z=a*b – multiplication</a:t>
            </a:r>
          </a:p>
          <a:p>
            <a:pPr lvl="1" eaLnBrk="1" hangingPunct="1">
              <a:lnSpc>
                <a:spcPct val="80000"/>
              </a:lnSpc>
            </a:pPr>
            <a:r>
              <a:rPr lang="en-US" altLang="en-US" sz="2000" smtClean="0"/>
              <a:t>Z=a/b – division</a:t>
            </a:r>
          </a:p>
          <a:p>
            <a:pPr eaLnBrk="1" hangingPunct="1">
              <a:lnSpc>
                <a:spcPct val="80000"/>
              </a:lnSpc>
            </a:pPr>
            <a:r>
              <a:rPr lang="en-US" altLang="en-US" sz="2400" smtClean="0"/>
              <a:t>ADMB implements all the standard functions (and more):</a:t>
            </a:r>
          </a:p>
          <a:p>
            <a:pPr lvl="1" eaLnBrk="1" hangingPunct="1">
              <a:lnSpc>
                <a:spcPct val="80000"/>
              </a:lnSpc>
            </a:pPr>
            <a:r>
              <a:rPr lang="en-US" altLang="en-US" sz="2000" smtClean="0"/>
              <a:t>Z=log(a)</a:t>
            </a:r>
          </a:p>
          <a:p>
            <a:pPr lvl="1" eaLnBrk="1" hangingPunct="1">
              <a:lnSpc>
                <a:spcPct val="80000"/>
              </a:lnSpc>
            </a:pPr>
            <a:r>
              <a:rPr lang="en-US" altLang="en-US" sz="2000" smtClean="0"/>
              <a:t>Z=mfexp(a)</a:t>
            </a:r>
          </a:p>
          <a:p>
            <a:pPr lvl="1" eaLnBrk="1" hangingPunct="1">
              <a:lnSpc>
                <a:spcPct val="80000"/>
              </a:lnSpc>
            </a:pPr>
            <a:r>
              <a:rPr lang="en-US" altLang="en-US" sz="2000" smtClean="0"/>
              <a:t>Z=pow(a,b) – exponentiation</a:t>
            </a:r>
          </a:p>
          <a:p>
            <a:pPr lvl="1" eaLnBrk="1" hangingPunct="1">
              <a:lnSpc>
                <a:spcPct val="80000"/>
              </a:lnSpc>
            </a:pPr>
            <a:r>
              <a:rPr lang="en-US" altLang="en-US" sz="2000" smtClean="0"/>
              <a:t>Z=square(a)</a:t>
            </a:r>
          </a:p>
          <a:p>
            <a:pPr lvl="1" eaLnBrk="1" hangingPunct="1">
              <a:lnSpc>
                <a:spcPct val="80000"/>
              </a:lnSpc>
            </a:pPr>
            <a:r>
              <a:rPr lang="en-US" altLang="en-US" sz="2000" smtClean="0"/>
              <a:t>Z=norm2(vec1,vec2)</a:t>
            </a:r>
          </a:p>
          <a:p>
            <a:pPr lvl="1" eaLnBrk="1" hangingPunct="1">
              <a:lnSpc>
                <a:spcPct val="80000"/>
              </a:lnSpc>
            </a:pPr>
            <a:endParaRPr lang="en-US" altLang="en-US" sz="2000" smtClean="0"/>
          </a:p>
        </p:txBody>
      </p:sp>
    </p:spTree>
    <p:extLst>
      <p:ext uri="{BB962C8B-B14F-4D97-AF65-F5344CB8AC3E}">
        <p14:creationId xmlns:p14="http://schemas.microsoft.com/office/powerpoint/2010/main" val="42072091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algn="ctr" eaLnBrk="1" hangingPunct="1"/>
            <a:r>
              <a:rPr lang="en-US" altLang="en-US" smtClean="0"/>
              <a:t>Declaring Variables</a:t>
            </a:r>
          </a:p>
        </p:txBody>
      </p:sp>
      <p:sp>
        <p:nvSpPr>
          <p:cNvPr id="27651" name="Rectangle 3"/>
          <p:cNvSpPr>
            <a:spLocks noGrp="1" noChangeArrowheads="1"/>
          </p:cNvSpPr>
          <p:nvPr>
            <p:ph type="body" idx="1"/>
          </p:nvPr>
        </p:nvSpPr>
        <p:spPr>
          <a:xfrm>
            <a:off x="152400" y="2133600"/>
            <a:ext cx="8839200" cy="4343400"/>
          </a:xfrm>
        </p:spPr>
        <p:txBody>
          <a:bodyPr/>
          <a:lstStyle/>
          <a:p>
            <a:pPr eaLnBrk="1" hangingPunct="1">
              <a:lnSpc>
                <a:spcPct val="90000"/>
              </a:lnSpc>
            </a:pPr>
            <a:r>
              <a:rPr lang="en-US" altLang="en-US" sz="2800" smtClean="0"/>
              <a:t>Before a variable is used, it has to be </a:t>
            </a:r>
            <a:r>
              <a:rPr lang="en-US" altLang="en-US" sz="2800" smtClean="0">
                <a:solidFill>
                  <a:schemeClr val="hlink"/>
                </a:solidFill>
              </a:rPr>
              <a:t>declared</a:t>
            </a:r>
            <a:r>
              <a:rPr lang="en-US" altLang="en-US" sz="2800" smtClean="0"/>
              <a:t>.</a:t>
            </a:r>
          </a:p>
          <a:p>
            <a:pPr eaLnBrk="1" hangingPunct="1">
              <a:lnSpc>
                <a:spcPct val="90000"/>
              </a:lnSpc>
            </a:pPr>
            <a:r>
              <a:rPr lang="en-US" altLang="en-US" sz="2800" smtClean="0"/>
              <a:t>Key distinction among variables:</a:t>
            </a:r>
          </a:p>
          <a:p>
            <a:pPr lvl="1" eaLnBrk="1" hangingPunct="1">
              <a:lnSpc>
                <a:spcPct val="90000"/>
              </a:lnSpc>
            </a:pPr>
            <a:r>
              <a:rPr lang="en-US" altLang="en-US" sz="2400" smtClean="0"/>
              <a:t>Fixed throughout the program (data to be read in, values for fixed parameters, e.g. </a:t>
            </a:r>
            <a:r>
              <a:rPr lang="en-US" altLang="en-US" sz="2400" i="1" smtClean="0"/>
              <a:t>Survival</a:t>
            </a:r>
            <a:r>
              <a:rPr lang="en-US" altLang="en-US" sz="2400" smtClean="0"/>
              <a:t>) – declare in the </a:t>
            </a:r>
            <a:r>
              <a:rPr lang="en-US" altLang="en-US" sz="2400" smtClean="0">
                <a:solidFill>
                  <a:schemeClr val="hlink"/>
                </a:solidFill>
              </a:rPr>
              <a:t>DATA_SECTION</a:t>
            </a:r>
            <a:r>
              <a:rPr lang="en-US" altLang="en-US" sz="2400" smtClean="0"/>
              <a:t>.</a:t>
            </a:r>
          </a:p>
          <a:p>
            <a:pPr lvl="1" eaLnBrk="1" hangingPunct="1">
              <a:lnSpc>
                <a:spcPct val="90000"/>
              </a:lnSpc>
            </a:pPr>
            <a:r>
              <a:rPr lang="en-US" altLang="en-US" sz="2400" smtClean="0"/>
              <a:t>The parameters to be estimated and any variables that are functions of these parameters – declare in the </a:t>
            </a:r>
            <a:r>
              <a:rPr lang="en-US" altLang="en-US" sz="2400" smtClean="0">
                <a:solidFill>
                  <a:schemeClr val="hlink"/>
                </a:solidFill>
              </a:rPr>
              <a:t>PARAMETER_SECTION</a:t>
            </a:r>
            <a:r>
              <a:rPr lang="en-US" altLang="en-US" sz="2400" smtClean="0"/>
              <a:t>.</a:t>
            </a:r>
          </a:p>
          <a:p>
            <a:pPr eaLnBrk="1" hangingPunct="1">
              <a:lnSpc>
                <a:spcPct val="90000"/>
              </a:lnSpc>
            </a:pPr>
            <a:r>
              <a:rPr lang="en-US" altLang="en-US" sz="2800" smtClean="0"/>
              <a:t>Declarations are of the form: </a:t>
            </a:r>
          </a:p>
          <a:p>
            <a:pPr eaLnBrk="1" hangingPunct="1">
              <a:lnSpc>
                <a:spcPct val="90000"/>
              </a:lnSpc>
              <a:buFont typeface="Wingdings" panose="05000000000000000000" pitchFamily="2" charset="2"/>
              <a:buNone/>
            </a:pPr>
            <a:r>
              <a:rPr lang="en-US" altLang="en-US" sz="2800" smtClean="0"/>
              <a:t>			</a:t>
            </a:r>
            <a:r>
              <a:rPr lang="en-US" altLang="en-US" sz="2800" b="1" i="1" smtClean="0">
                <a:solidFill>
                  <a:schemeClr val="hlink"/>
                </a:solidFill>
              </a:rPr>
              <a:t>“Data type” “variable name”;</a:t>
            </a:r>
          </a:p>
        </p:txBody>
      </p:sp>
    </p:spTree>
    <p:extLst>
      <p:ext uri="{BB962C8B-B14F-4D97-AF65-F5344CB8AC3E}">
        <p14:creationId xmlns:p14="http://schemas.microsoft.com/office/powerpoint/2010/main" val="522784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next</a:t>
            </a:r>
            <a:endParaRPr lang="en-US" dirty="0"/>
          </a:p>
        </p:txBody>
      </p:sp>
      <p:sp>
        <p:nvSpPr>
          <p:cNvPr id="3" name="Content Placeholder 2"/>
          <p:cNvSpPr>
            <a:spLocks noGrp="1"/>
          </p:cNvSpPr>
          <p:nvPr>
            <p:ph idx="1"/>
          </p:nvPr>
        </p:nvSpPr>
        <p:spPr/>
        <p:txBody>
          <a:bodyPr/>
          <a:lstStyle/>
          <a:p>
            <a:r>
              <a:rPr lang="en-US" dirty="0"/>
              <a:t>Fisheries Science Review</a:t>
            </a:r>
          </a:p>
          <a:p>
            <a:r>
              <a:rPr lang="en-US" dirty="0"/>
              <a:t>Challenges Facing Fisheries</a:t>
            </a:r>
          </a:p>
          <a:p>
            <a:r>
              <a:rPr lang="en-US" dirty="0"/>
              <a:t>What does EBFM have to offer?</a:t>
            </a:r>
          </a:p>
          <a:p>
            <a:r>
              <a:rPr lang="en-US" dirty="0" smtClean="0"/>
              <a:t>Discussion on:</a:t>
            </a:r>
          </a:p>
          <a:p>
            <a:pPr marL="457200" lvl="1" indent="0">
              <a:buNone/>
            </a:pPr>
            <a:r>
              <a:rPr lang="en-US" dirty="0" smtClean="0"/>
              <a:t>Caddy 1999</a:t>
            </a:r>
            <a:endParaRPr lang="en-US" dirty="0"/>
          </a:p>
          <a:p>
            <a:pPr marL="457200" lvl="1" indent="0">
              <a:buNone/>
            </a:pPr>
            <a:r>
              <a:rPr lang="en-US" dirty="0" err="1" smtClean="0"/>
              <a:t>Guerry</a:t>
            </a:r>
            <a:r>
              <a:rPr lang="en-US" dirty="0" smtClean="0"/>
              <a:t> 2005</a:t>
            </a:r>
            <a:endParaRPr lang="en-US" dirty="0"/>
          </a:p>
          <a:p>
            <a:pPr marL="457200" lvl="1" indent="0">
              <a:buNone/>
            </a:pPr>
            <a:r>
              <a:rPr lang="en-US" dirty="0" err="1" smtClean="0"/>
              <a:t>Browman</a:t>
            </a:r>
            <a:r>
              <a:rPr lang="en-US" dirty="0" smtClean="0"/>
              <a:t> </a:t>
            </a:r>
            <a:r>
              <a:rPr lang="en-US" dirty="0"/>
              <a:t>&amp; </a:t>
            </a:r>
            <a:r>
              <a:rPr lang="en-US" dirty="0" err="1"/>
              <a:t>Stergiou</a:t>
            </a:r>
            <a:r>
              <a:rPr lang="en-US" dirty="0"/>
              <a:t> 2004</a:t>
            </a:r>
          </a:p>
          <a:p>
            <a:endParaRPr lang="en-US" dirty="0"/>
          </a:p>
        </p:txBody>
      </p:sp>
    </p:spTree>
    <p:extLst>
      <p:ext uri="{BB962C8B-B14F-4D97-AF65-F5344CB8AC3E}">
        <p14:creationId xmlns:p14="http://schemas.microsoft.com/office/powerpoint/2010/main" val="42756302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algn="ctr" eaLnBrk="1" hangingPunct="1"/>
            <a:r>
              <a:rPr lang="en-US" altLang="en-US" smtClean="0"/>
              <a:t>Data Types</a:t>
            </a:r>
          </a:p>
        </p:txBody>
      </p:sp>
      <p:sp>
        <p:nvSpPr>
          <p:cNvPr id="29699" name="Rectangle 3"/>
          <p:cNvSpPr>
            <a:spLocks noGrp="1" noChangeArrowheads="1"/>
          </p:cNvSpPr>
          <p:nvPr>
            <p:ph type="body" idx="1"/>
          </p:nvPr>
        </p:nvSpPr>
        <p:spPr/>
        <p:txBody>
          <a:bodyPr/>
          <a:lstStyle/>
          <a:p>
            <a:pPr eaLnBrk="1" hangingPunct="1">
              <a:lnSpc>
                <a:spcPct val="80000"/>
              </a:lnSpc>
              <a:buFont typeface="Wingdings" panose="05000000000000000000" pitchFamily="2" charset="2"/>
              <a:buNone/>
            </a:pPr>
            <a:r>
              <a:rPr lang="en-US" altLang="en-US" sz="2400" smtClean="0">
                <a:solidFill>
                  <a:srgbClr val="FF0000"/>
                </a:solidFill>
              </a:rPr>
              <a:t>ADMB needs to know what dimensions and format your data/variables/parameters will be in!</a:t>
            </a:r>
          </a:p>
          <a:p>
            <a:pPr eaLnBrk="1" hangingPunct="1">
              <a:lnSpc>
                <a:spcPct val="80000"/>
              </a:lnSpc>
              <a:buFont typeface="Wingdings" panose="05000000000000000000" pitchFamily="2" charset="2"/>
              <a:buNone/>
            </a:pPr>
            <a:endParaRPr lang="en-US" altLang="en-US" sz="2400" smtClean="0"/>
          </a:p>
          <a:p>
            <a:pPr eaLnBrk="1" hangingPunct="1">
              <a:lnSpc>
                <a:spcPct val="80000"/>
              </a:lnSpc>
            </a:pPr>
            <a:r>
              <a:rPr lang="en-US" altLang="en-US" sz="2400" smtClean="0"/>
              <a:t>The most-basic types:</a:t>
            </a:r>
          </a:p>
          <a:p>
            <a:pPr lvl="1" eaLnBrk="1" hangingPunct="1">
              <a:lnSpc>
                <a:spcPct val="80000"/>
              </a:lnSpc>
            </a:pPr>
            <a:r>
              <a:rPr lang="en-US" altLang="en-US" sz="2000" smtClean="0">
                <a:solidFill>
                  <a:schemeClr val="folHlink"/>
                </a:solidFill>
              </a:rPr>
              <a:t>int</a:t>
            </a:r>
            <a:r>
              <a:rPr lang="en-US" altLang="en-US" sz="2000" smtClean="0"/>
              <a:t> (e.g. int Count) – integer.</a:t>
            </a:r>
          </a:p>
          <a:p>
            <a:pPr lvl="1" eaLnBrk="1" hangingPunct="1">
              <a:lnSpc>
                <a:spcPct val="80000"/>
              </a:lnSpc>
            </a:pPr>
            <a:r>
              <a:rPr lang="en-US" altLang="en-US" sz="2000" smtClean="0">
                <a:solidFill>
                  <a:schemeClr val="folHlink"/>
                </a:solidFill>
              </a:rPr>
              <a:t>number</a:t>
            </a:r>
            <a:r>
              <a:rPr lang="en-US" altLang="en-US" sz="2000" smtClean="0"/>
              <a:t> (e.g. number Biomass) – real number.</a:t>
            </a:r>
          </a:p>
          <a:p>
            <a:pPr lvl="1" eaLnBrk="1" hangingPunct="1">
              <a:lnSpc>
                <a:spcPct val="80000"/>
              </a:lnSpc>
            </a:pPr>
            <a:r>
              <a:rPr lang="en-US" altLang="en-US" sz="2000" smtClean="0">
                <a:solidFill>
                  <a:schemeClr val="folHlink"/>
                </a:solidFill>
              </a:rPr>
              <a:t>vector</a:t>
            </a:r>
            <a:r>
              <a:rPr lang="en-US" altLang="en-US" sz="2000" smtClean="0"/>
              <a:t> (e.g. vector me(1,10)) – set of real numbers indexed by 1,2,..,10.</a:t>
            </a:r>
          </a:p>
          <a:p>
            <a:pPr lvl="1" eaLnBrk="1" hangingPunct="1">
              <a:lnSpc>
                <a:spcPct val="80000"/>
              </a:lnSpc>
            </a:pPr>
            <a:r>
              <a:rPr lang="en-US" altLang="en-US" sz="2000" smtClean="0">
                <a:solidFill>
                  <a:schemeClr val="folHlink"/>
                </a:solidFill>
              </a:rPr>
              <a:t>ivector</a:t>
            </a:r>
            <a:r>
              <a:rPr lang="en-US" altLang="en-US" sz="2000" smtClean="0"/>
              <a:t> – as for vector, except that the contents are integers.</a:t>
            </a:r>
          </a:p>
          <a:p>
            <a:pPr lvl="1" eaLnBrk="1" hangingPunct="1">
              <a:lnSpc>
                <a:spcPct val="80000"/>
              </a:lnSpc>
            </a:pPr>
            <a:r>
              <a:rPr lang="en-US" altLang="en-US" sz="2000" smtClean="0">
                <a:solidFill>
                  <a:schemeClr val="folHlink"/>
                </a:solidFill>
              </a:rPr>
              <a:t>matrix</a:t>
            </a:r>
            <a:r>
              <a:rPr lang="en-US" altLang="en-US" sz="2000" smtClean="0"/>
              <a:t> – two dimensional array of real;</a:t>
            </a:r>
          </a:p>
          <a:p>
            <a:pPr lvl="1" eaLnBrk="1" hangingPunct="1">
              <a:lnSpc>
                <a:spcPct val="80000"/>
              </a:lnSpc>
            </a:pPr>
            <a:r>
              <a:rPr lang="en-US" altLang="en-US" sz="2000" smtClean="0">
                <a:solidFill>
                  <a:schemeClr val="folHlink"/>
                </a:solidFill>
              </a:rPr>
              <a:t>imatrix</a:t>
            </a:r>
            <a:r>
              <a:rPr lang="en-US" altLang="en-US" sz="2000" smtClean="0"/>
              <a:t> – two dimensional array of integer;</a:t>
            </a:r>
          </a:p>
          <a:p>
            <a:pPr lvl="1" eaLnBrk="1" hangingPunct="1">
              <a:lnSpc>
                <a:spcPct val="80000"/>
              </a:lnSpc>
            </a:pPr>
            <a:r>
              <a:rPr lang="en-US" altLang="en-US" sz="2000" smtClean="0">
                <a:solidFill>
                  <a:schemeClr val="folHlink"/>
                </a:solidFill>
              </a:rPr>
              <a:t>3darray</a:t>
            </a:r>
            <a:r>
              <a:rPr lang="en-US" altLang="en-US" sz="2000" smtClean="0"/>
              <a:t> – three dimensional array of real; and</a:t>
            </a:r>
          </a:p>
          <a:p>
            <a:pPr lvl="1" eaLnBrk="1" hangingPunct="1">
              <a:lnSpc>
                <a:spcPct val="80000"/>
              </a:lnSpc>
            </a:pPr>
            <a:r>
              <a:rPr lang="en-US" altLang="en-US" sz="2000" smtClean="0">
                <a:solidFill>
                  <a:schemeClr val="folHlink"/>
                </a:solidFill>
              </a:rPr>
              <a:t>4darray</a:t>
            </a:r>
            <a:r>
              <a:rPr lang="en-US" altLang="en-US" sz="2000" smtClean="0"/>
              <a:t> – four dimensional array of real</a:t>
            </a:r>
          </a:p>
          <a:p>
            <a:pPr eaLnBrk="1" hangingPunct="1">
              <a:lnSpc>
                <a:spcPct val="80000"/>
              </a:lnSpc>
            </a:pPr>
            <a:r>
              <a:rPr lang="en-US" altLang="en-US" sz="2400" smtClean="0"/>
              <a:t>All variables </a:t>
            </a:r>
            <a:r>
              <a:rPr lang="en-US" altLang="en-US" sz="2400" smtClean="0">
                <a:solidFill>
                  <a:schemeClr val="hlink"/>
                </a:solidFill>
              </a:rPr>
              <a:t>MUST</a:t>
            </a:r>
            <a:r>
              <a:rPr lang="en-US" altLang="en-US" sz="2400" smtClean="0"/>
              <a:t> be declared before they are used – no exemptions!</a:t>
            </a:r>
          </a:p>
        </p:txBody>
      </p:sp>
    </p:spTree>
    <p:extLst>
      <p:ext uri="{BB962C8B-B14F-4D97-AF65-F5344CB8AC3E}">
        <p14:creationId xmlns:p14="http://schemas.microsoft.com/office/powerpoint/2010/main" val="32679903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normAutofit fontScale="90000"/>
          </a:bodyPr>
          <a:lstStyle/>
          <a:p>
            <a:pPr algn="ctr" eaLnBrk="1" hangingPunct="1"/>
            <a:r>
              <a:rPr lang="en-US" altLang="en-US" sz="4000" smtClean="0"/>
              <a:t>Variable Names-I</a:t>
            </a:r>
          </a:p>
        </p:txBody>
      </p:sp>
      <p:sp>
        <p:nvSpPr>
          <p:cNvPr id="31747" name="Rectangle 3"/>
          <p:cNvSpPr>
            <a:spLocks noGrp="1" noChangeArrowheads="1"/>
          </p:cNvSpPr>
          <p:nvPr>
            <p:ph type="body" idx="1"/>
          </p:nvPr>
        </p:nvSpPr>
        <p:spPr/>
        <p:txBody>
          <a:bodyPr/>
          <a:lstStyle/>
          <a:p>
            <a:pPr eaLnBrk="1" hangingPunct="1">
              <a:lnSpc>
                <a:spcPct val="90000"/>
              </a:lnSpc>
            </a:pPr>
            <a:r>
              <a:rPr lang="en-US" altLang="en-US" smtClean="0"/>
              <a:t>Variable names: </a:t>
            </a:r>
          </a:p>
          <a:p>
            <a:pPr lvl="1" eaLnBrk="1" hangingPunct="1">
              <a:lnSpc>
                <a:spcPct val="90000"/>
              </a:lnSpc>
            </a:pPr>
            <a:r>
              <a:rPr lang="en-US" altLang="en-US" smtClean="0"/>
              <a:t>Must start with an alphabetic character.</a:t>
            </a:r>
          </a:p>
          <a:p>
            <a:pPr lvl="1" eaLnBrk="1" hangingPunct="1">
              <a:lnSpc>
                <a:spcPct val="90000"/>
              </a:lnSpc>
            </a:pPr>
            <a:r>
              <a:rPr lang="en-US" altLang="en-US" smtClean="0"/>
              <a:t>Don’t use any reserved words (if, else, etc.)</a:t>
            </a:r>
          </a:p>
          <a:p>
            <a:pPr lvl="1" eaLnBrk="1" hangingPunct="1">
              <a:lnSpc>
                <a:spcPct val="90000"/>
              </a:lnSpc>
            </a:pPr>
            <a:r>
              <a:rPr lang="en-US" altLang="en-US" smtClean="0"/>
              <a:t>Choose descriptive but not overly long variable names (e.g. biomass, MSY).</a:t>
            </a:r>
          </a:p>
          <a:p>
            <a:pPr lvl="1" eaLnBrk="1" hangingPunct="1">
              <a:lnSpc>
                <a:spcPct val="90000"/>
              </a:lnSpc>
            </a:pPr>
            <a:r>
              <a:rPr lang="en-US" altLang="en-US" smtClean="0"/>
              <a:t>ADMB (and C) is case-sensitive, i.e. the variables </a:t>
            </a:r>
            <a:r>
              <a:rPr lang="en-US" altLang="en-US" smtClean="0">
                <a:solidFill>
                  <a:schemeClr val="hlink"/>
                </a:solidFill>
              </a:rPr>
              <a:t>biomass</a:t>
            </a:r>
            <a:r>
              <a:rPr lang="en-US" altLang="en-US" smtClean="0"/>
              <a:t> and </a:t>
            </a:r>
            <a:r>
              <a:rPr lang="en-US" altLang="en-US" smtClean="0">
                <a:solidFill>
                  <a:schemeClr val="hlink"/>
                </a:solidFill>
              </a:rPr>
              <a:t>Biomass</a:t>
            </a:r>
            <a:r>
              <a:rPr lang="en-US" altLang="en-US" smtClean="0"/>
              <a:t> are NOT the same variable.</a:t>
            </a:r>
          </a:p>
        </p:txBody>
      </p:sp>
    </p:spTree>
    <p:extLst>
      <p:ext uri="{BB962C8B-B14F-4D97-AF65-F5344CB8AC3E}">
        <p14:creationId xmlns:p14="http://schemas.microsoft.com/office/powerpoint/2010/main" val="10600569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algn="ctr" eaLnBrk="1" hangingPunct="1"/>
            <a:r>
              <a:rPr lang="en-US" altLang="en-US" smtClean="0"/>
              <a:t>Variable Names - II</a:t>
            </a:r>
          </a:p>
        </p:txBody>
      </p:sp>
      <p:sp>
        <p:nvSpPr>
          <p:cNvPr id="33795" name="Rectangle 3"/>
          <p:cNvSpPr>
            <a:spLocks noGrp="1" noChangeArrowheads="1"/>
          </p:cNvSpPr>
          <p:nvPr>
            <p:ph type="body" idx="1"/>
          </p:nvPr>
        </p:nvSpPr>
        <p:spPr/>
        <p:txBody>
          <a:bodyPr/>
          <a:lstStyle/>
          <a:p>
            <a:pPr eaLnBrk="1" hangingPunct="1"/>
            <a:r>
              <a:rPr lang="en-US" altLang="en-US" smtClean="0"/>
              <a:t>Other rules / hints:</a:t>
            </a:r>
          </a:p>
          <a:p>
            <a:pPr lvl="1" eaLnBrk="1" hangingPunct="1"/>
            <a:r>
              <a:rPr lang="en-US" altLang="en-US" smtClean="0"/>
              <a:t>Use underscores to split names within a variable name (e.g. my_biomass).</a:t>
            </a:r>
          </a:p>
          <a:p>
            <a:pPr lvl="1" eaLnBrk="1" hangingPunct="1"/>
            <a:r>
              <a:rPr lang="en-US" altLang="en-US" smtClean="0"/>
              <a:t>Avoid re-using the same variable for different purposes.</a:t>
            </a:r>
          </a:p>
          <a:p>
            <a:pPr lvl="1" eaLnBrk="1" hangingPunct="1"/>
            <a:r>
              <a:rPr lang="en-US" altLang="en-US" smtClean="0"/>
              <a:t>Don’t forget those semi-colons!</a:t>
            </a:r>
          </a:p>
        </p:txBody>
      </p:sp>
    </p:spTree>
    <p:extLst>
      <p:ext uri="{BB962C8B-B14F-4D97-AF65-F5344CB8AC3E}">
        <p14:creationId xmlns:p14="http://schemas.microsoft.com/office/powerpoint/2010/main" val="1632820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altLang="en-US" sz="3200" smtClean="0"/>
              <a:t>Review I</a:t>
            </a:r>
          </a:p>
        </p:txBody>
      </p:sp>
      <p:sp>
        <p:nvSpPr>
          <p:cNvPr id="3" name="Content Placeholder 2"/>
          <p:cNvSpPr>
            <a:spLocks noGrp="1"/>
          </p:cNvSpPr>
          <p:nvPr>
            <p:ph idx="1"/>
          </p:nvPr>
        </p:nvSpPr>
        <p:spPr/>
        <p:txBody>
          <a:bodyPr/>
          <a:lstStyle/>
          <a:p>
            <a:pPr>
              <a:defRPr/>
            </a:pPr>
            <a:r>
              <a:rPr lang="en-US" sz="1600" dirty="0" smtClean="0">
                <a:solidFill>
                  <a:srgbClr val="FF0000"/>
                </a:solidFill>
              </a:rPr>
              <a:t>This workshop is centered around three principles of modeling</a:t>
            </a:r>
          </a:p>
          <a:p>
            <a:pPr lvl="1">
              <a:defRPr/>
            </a:pPr>
            <a:r>
              <a:rPr lang="en-US" sz="1600" dirty="0" smtClean="0">
                <a:solidFill>
                  <a:schemeClr val="bg2">
                    <a:lumMod val="10000"/>
                    <a:lumOff val="90000"/>
                  </a:schemeClr>
                </a:solidFill>
              </a:rPr>
              <a:t>Formulation</a:t>
            </a:r>
          </a:p>
          <a:p>
            <a:pPr lvl="2">
              <a:defRPr/>
            </a:pPr>
            <a:r>
              <a:rPr lang="en-US" sz="1600" dirty="0" smtClean="0">
                <a:solidFill>
                  <a:schemeClr val="bg2">
                    <a:lumMod val="10000"/>
                    <a:lumOff val="90000"/>
                  </a:schemeClr>
                </a:solidFill>
              </a:rPr>
              <a:t>The model - </a:t>
            </a:r>
          </a:p>
          <a:p>
            <a:pPr lvl="2">
              <a:defRPr/>
            </a:pPr>
            <a:r>
              <a:rPr lang="en-US" sz="1600" dirty="0" smtClean="0">
                <a:solidFill>
                  <a:schemeClr val="bg2">
                    <a:lumMod val="10000"/>
                    <a:lumOff val="90000"/>
                  </a:schemeClr>
                </a:solidFill>
              </a:rPr>
              <a:t>Likelihoods - </a:t>
            </a:r>
          </a:p>
          <a:p>
            <a:pPr lvl="1">
              <a:defRPr/>
            </a:pPr>
            <a:r>
              <a:rPr lang="en-US" sz="1600" dirty="0" smtClean="0">
                <a:solidFill>
                  <a:srgbClr val="FF0000"/>
                </a:solidFill>
              </a:rPr>
              <a:t>Implementation</a:t>
            </a:r>
            <a:endParaRPr lang="en-US" sz="1600" dirty="0">
              <a:solidFill>
                <a:srgbClr val="FF0000"/>
              </a:solidFill>
            </a:endParaRPr>
          </a:p>
          <a:p>
            <a:pPr lvl="2">
              <a:defRPr/>
            </a:pPr>
            <a:r>
              <a:rPr lang="en-US" sz="1600" dirty="0">
                <a:solidFill>
                  <a:srgbClr val="FF0000"/>
                </a:solidFill>
              </a:rPr>
              <a:t>You learned what a template file is</a:t>
            </a:r>
          </a:p>
          <a:p>
            <a:pPr lvl="2">
              <a:defRPr/>
            </a:pPr>
            <a:r>
              <a:rPr lang="en-US" sz="1600" dirty="0">
                <a:solidFill>
                  <a:srgbClr val="FF0000"/>
                </a:solidFill>
              </a:rPr>
              <a:t>Your template contains specific instructions about data, parameters, variables, and the objective function</a:t>
            </a:r>
          </a:p>
          <a:p>
            <a:pPr lvl="2">
              <a:defRPr/>
            </a:pPr>
            <a:r>
              <a:rPr lang="en-US" sz="1600" dirty="0">
                <a:solidFill>
                  <a:srgbClr val="FF0000"/>
                </a:solidFill>
              </a:rPr>
              <a:t>You learned that ADMB code gets translated to machine code</a:t>
            </a:r>
            <a:endParaRPr lang="en-US" sz="1600" dirty="0" smtClean="0">
              <a:solidFill>
                <a:srgbClr val="FF0000"/>
              </a:solidFill>
            </a:endParaRPr>
          </a:p>
          <a:p>
            <a:pPr lvl="1">
              <a:defRPr/>
            </a:pPr>
            <a:r>
              <a:rPr lang="en-US" sz="1600" dirty="0" smtClean="0">
                <a:solidFill>
                  <a:schemeClr val="bg2">
                    <a:lumMod val="10000"/>
                    <a:lumOff val="90000"/>
                  </a:schemeClr>
                </a:solidFill>
              </a:rPr>
              <a:t>Evaluation</a:t>
            </a:r>
          </a:p>
          <a:p>
            <a:pPr lvl="2">
              <a:defRPr/>
            </a:pPr>
            <a:r>
              <a:rPr lang="en-US" sz="1600" dirty="0" smtClean="0">
                <a:solidFill>
                  <a:schemeClr val="bg2">
                    <a:lumMod val="10000"/>
                    <a:lumOff val="90000"/>
                  </a:schemeClr>
                </a:solidFill>
              </a:rPr>
              <a:t>Likelihoods</a:t>
            </a:r>
          </a:p>
          <a:p>
            <a:pPr lvl="2">
              <a:defRPr/>
            </a:pPr>
            <a:r>
              <a:rPr lang="en-US" sz="1600" dirty="0" smtClean="0">
                <a:solidFill>
                  <a:schemeClr val="bg2">
                    <a:lumMod val="10000"/>
                    <a:lumOff val="90000"/>
                  </a:schemeClr>
                </a:solidFill>
              </a:rPr>
              <a:t>Residual diagnostics</a:t>
            </a:r>
          </a:p>
          <a:p>
            <a:pPr lvl="2">
              <a:defRPr/>
            </a:pPr>
            <a:r>
              <a:rPr lang="en-US" sz="1600" dirty="0" smtClean="0">
                <a:solidFill>
                  <a:schemeClr val="bg2">
                    <a:lumMod val="10000"/>
                    <a:lumOff val="90000"/>
                  </a:schemeClr>
                </a:solidFill>
              </a:rPr>
              <a:t>Management risk</a:t>
            </a:r>
            <a:endParaRPr lang="en-US" sz="1600" dirty="0">
              <a:solidFill>
                <a:schemeClr val="bg2">
                  <a:lumMod val="10000"/>
                  <a:lumOff val="90000"/>
                </a:schemeClr>
              </a:solidFill>
            </a:endParaRPr>
          </a:p>
        </p:txBody>
      </p:sp>
    </p:spTree>
    <p:extLst>
      <p:ext uri="{BB962C8B-B14F-4D97-AF65-F5344CB8AC3E}">
        <p14:creationId xmlns:p14="http://schemas.microsoft.com/office/powerpoint/2010/main" val="25785535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381000" y="1981200"/>
            <a:ext cx="8763000" cy="2209800"/>
          </a:xfrm>
        </p:spPr>
        <p:txBody>
          <a:bodyPr/>
          <a:lstStyle/>
          <a:p>
            <a:pPr algn="ctr" eaLnBrk="1" hangingPunct="1"/>
            <a:r>
              <a:rPr lang="en-US" altLang="en-US" sz="3200" b="1" smtClean="0">
                <a:solidFill>
                  <a:schemeClr val="tx1"/>
                </a:solidFill>
                <a:latin typeface="Arial" panose="020B0604020202020204" pitchFamily="34" charset="0"/>
                <a:cs typeface="Arial" panose="020B0604020202020204" pitchFamily="34" charset="0"/>
              </a:rPr>
              <a:t/>
            </a:r>
            <a:br>
              <a:rPr lang="en-US" altLang="en-US" sz="3200" b="1" smtClean="0">
                <a:solidFill>
                  <a:schemeClr val="tx1"/>
                </a:solidFill>
                <a:latin typeface="Arial" panose="020B0604020202020204" pitchFamily="34" charset="0"/>
                <a:cs typeface="Arial" panose="020B0604020202020204" pitchFamily="34" charset="0"/>
              </a:rPr>
            </a:br>
            <a:endParaRPr lang="en-AU" altLang="en-US" sz="3200" b="1" smtClean="0">
              <a:solidFill>
                <a:schemeClr val="tx1"/>
              </a:solidFill>
            </a:endParaRPr>
          </a:p>
        </p:txBody>
      </p:sp>
      <p:sp>
        <p:nvSpPr>
          <p:cNvPr id="4099" name="Rectangle 3"/>
          <p:cNvSpPr>
            <a:spLocks noGrp="1" noChangeArrowheads="1"/>
          </p:cNvSpPr>
          <p:nvPr>
            <p:ph type="subTitle" idx="4294967295"/>
          </p:nvPr>
        </p:nvSpPr>
        <p:spPr>
          <a:xfrm>
            <a:off x="762000" y="4038600"/>
            <a:ext cx="7620000" cy="1600200"/>
          </a:xfrm>
          <a:prstGeom prst="rect">
            <a:avLst/>
          </a:prstGeom>
        </p:spPr>
        <p:txBody>
          <a:bodyPr/>
          <a:lstStyle/>
          <a:p>
            <a:pPr eaLnBrk="1" hangingPunct="1"/>
            <a:r>
              <a:rPr lang="en-US" altLang="en-US" smtClean="0">
                <a:solidFill>
                  <a:srgbClr val="D32128"/>
                </a:solidFill>
              </a:rPr>
              <a:t>Fish 559; Day1: 13h00-15h30</a:t>
            </a:r>
          </a:p>
        </p:txBody>
      </p:sp>
      <p:sp>
        <p:nvSpPr>
          <p:cNvPr id="4100" name="Text Box 5"/>
          <p:cNvSpPr txBox="1">
            <a:spLocks noChangeArrowheads="1"/>
          </p:cNvSpPr>
          <p:nvPr/>
        </p:nvSpPr>
        <p:spPr bwMode="auto">
          <a:xfrm>
            <a:off x="1965325" y="22431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endParaRPr lang="en-US" altLang="en-US" sz="2400"/>
          </a:p>
        </p:txBody>
      </p:sp>
      <p:sp>
        <p:nvSpPr>
          <p:cNvPr id="4101" name="Text Box 6"/>
          <p:cNvSpPr txBox="1">
            <a:spLocks noChangeArrowheads="1"/>
          </p:cNvSpPr>
          <p:nvPr/>
        </p:nvSpPr>
        <p:spPr bwMode="auto">
          <a:xfrm>
            <a:off x="1239838" y="2133600"/>
            <a:ext cx="67643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en-US" sz="4000" b="1">
                <a:latin typeface="Arial" panose="020B0604020202020204" pitchFamily="34" charset="0"/>
              </a:rPr>
              <a:t>Commands and Functions</a:t>
            </a:r>
          </a:p>
        </p:txBody>
      </p:sp>
    </p:spTree>
    <p:extLst>
      <p:ext uri="{BB962C8B-B14F-4D97-AF65-F5344CB8AC3E}">
        <p14:creationId xmlns:p14="http://schemas.microsoft.com/office/powerpoint/2010/main" val="2650498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altLang="en-US" smtClean="0">
                <a:solidFill>
                  <a:srgbClr val="FF0000"/>
                </a:solidFill>
              </a:rPr>
              <a:t>Very simply – you are going to:</a:t>
            </a:r>
          </a:p>
        </p:txBody>
      </p:sp>
      <p:sp>
        <p:nvSpPr>
          <p:cNvPr id="6147" name="Content Placeholder 2"/>
          <p:cNvSpPr>
            <a:spLocks noGrp="1"/>
          </p:cNvSpPr>
          <p:nvPr>
            <p:ph idx="1"/>
          </p:nvPr>
        </p:nvSpPr>
        <p:spPr/>
        <p:txBody>
          <a:bodyPr/>
          <a:lstStyle/>
          <a:p>
            <a:r>
              <a:rPr lang="en-US" altLang="en-US" sz="2200" smtClean="0"/>
              <a:t>Learn how to write ADMB instructions.  Just like English is different from Spanish, ADMB is different from R.  </a:t>
            </a:r>
          </a:p>
          <a:p>
            <a:r>
              <a:rPr lang="en-US" altLang="en-US" sz="2200" smtClean="0"/>
              <a:t>Although the languages are different, they share many of the same words and a lot of the same punctuation.</a:t>
            </a:r>
          </a:p>
          <a:p>
            <a:r>
              <a:rPr lang="en-US" altLang="en-US" sz="2200" smtClean="0"/>
              <a:t>Unfortunately, you are not writing novels.  The only artistic freedom you have is with your description of nature, the format of your instructions is pretty set in stone.</a:t>
            </a:r>
          </a:p>
          <a:p>
            <a:r>
              <a:rPr lang="en-US" altLang="en-US" sz="2200" smtClean="0"/>
              <a:t>Now you will learn syntax and format for writing your ADMB code.</a:t>
            </a:r>
          </a:p>
          <a:p>
            <a:endParaRPr lang="en-US" altLang="en-US" sz="1800" smtClean="0"/>
          </a:p>
        </p:txBody>
      </p:sp>
    </p:spTree>
    <p:extLst>
      <p:ext uri="{BB962C8B-B14F-4D97-AF65-F5344CB8AC3E}">
        <p14:creationId xmlns:p14="http://schemas.microsoft.com/office/powerpoint/2010/main" val="8637181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normAutofit fontScale="90000"/>
          </a:bodyPr>
          <a:lstStyle/>
          <a:p>
            <a:pPr algn="ctr" eaLnBrk="1" hangingPunct="1"/>
            <a:r>
              <a:rPr lang="en-US" altLang="en-US" sz="3200" smtClean="0"/>
              <a:t>Programming the Procedure Section-I</a:t>
            </a:r>
            <a:br>
              <a:rPr lang="en-US" altLang="en-US" sz="3200" smtClean="0"/>
            </a:br>
            <a:r>
              <a:rPr lang="en-US" altLang="en-US" sz="2800" smtClean="0"/>
              <a:t>(The “If” statement)</a:t>
            </a:r>
          </a:p>
        </p:txBody>
      </p:sp>
      <p:sp>
        <p:nvSpPr>
          <p:cNvPr id="7171" name="Rectangle 3"/>
          <p:cNvSpPr>
            <a:spLocks noGrp="1" noChangeArrowheads="1"/>
          </p:cNvSpPr>
          <p:nvPr>
            <p:ph type="body" idx="1"/>
          </p:nvPr>
        </p:nvSpPr>
        <p:spPr/>
        <p:txBody>
          <a:bodyPr/>
          <a:lstStyle/>
          <a:p>
            <a:pPr eaLnBrk="1" hangingPunct="1"/>
            <a:r>
              <a:rPr lang="en-US" altLang="en-US" smtClean="0"/>
              <a:t>All the normal C++ statements can be used in the Procedure Section:</a:t>
            </a:r>
          </a:p>
          <a:p>
            <a:pPr lvl="1" eaLnBrk="1" hangingPunct="1"/>
            <a:r>
              <a:rPr lang="en-US" altLang="en-US" smtClean="0"/>
              <a:t>The </a:t>
            </a:r>
            <a:r>
              <a:rPr lang="en-US" altLang="en-US" smtClean="0">
                <a:solidFill>
                  <a:schemeClr val="folHlink"/>
                </a:solidFill>
              </a:rPr>
              <a:t>if</a:t>
            </a:r>
            <a:r>
              <a:rPr lang="en-US" altLang="en-US" smtClean="0"/>
              <a:t> statement:</a:t>
            </a:r>
          </a:p>
          <a:p>
            <a:pPr lvl="1" eaLnBrk="1" hangingPunct="1">
              <a:buSzTx/>
              <a:buFont typeface="Wingdings" panose="05000000000000000000" pitchFamily="2" charset="2"/>
              <a:buNone/>
            </a:pPr>
            <a:r>
              <a:rPr lang="en-US" altLang="en-US" sz="1800" smtClean="0"/>
              <a:t>			if (condition)</a:t>
            </a:r>
          </a:p>
          <a:p>
            <a:pPr lvl="2" eaLnBrk="1" hangingPunct="1">
              <a:buSzTx/>
              <a:buFont typeface="Wingdings" panose="05000000000000000000" pitchFamily="2" charset="2"/>
              <a:buNone/>
            </a:pPr>
            <a:r>
              <a:rPr lang="en-US" altLang="en-US" sz="1800" smtClean="0"/>
              <a:t>		   Statements-1;</a:t>
            </a:r>
          </a:p>
          <a:p>
            <a:pPr lvl="1" eaLnBrk="1" hangingPunct="1">
              <a:buSzTx/>
              <a:buFont typeface="Wingdings" panose="05000000000000000000" pitchFamily="2" charset="2"/>
              <a:buNone/>
            </a:pPr>
            <a:r>
              <a:rPr lang="en-US" altLang="en-US" sz="1800" smtClean="0"/>
              <a:t>			else</a:t>
            </a:r>
          </a:p>
          <a:p>
            <a:pPr lvl="2" eaLnBrk="1" hangingPunct="1">
              <a:buSzTx/>
              <a:buFont typeface="Wingdings" panose="05000000000000000000" pitchFamily="2" charset="2"/>
              <a:buNone/>
            </a:pPr>
            <a:r>
              <a:rPr lang="en-US" altLang="en-US" sz="1800" smtClean="0"/>
              <a:t>		   Statements-2;</a:t>
            </a:r>
            <a:endParaRPr lang="en-US" altLang="en-US" smtClean="0"/>
          </a:p>
          <a:p>
            <a:pPr lvl="1" eaLnBrk="1" hangingPunct="1"/>
            <a:r>
              <a:rPr lang="en-US" altLang="en-US" smtClean="0"/>
              <a:t>Combining statements:</a:t>
            </a:r>
          </a:p>
          <a:p>
            <a:pPr lvl="1" eaLnBrk="1" hangingPunct="1">
              <a:buSzTx/>
              <a:buFont typeface="Wingdings" panose="05000000000000000000" pitchFamily="2" charset="2"/>
              <a:buNone/>
            </a:pPr>
            <a:r>
              <a:rPr lang="en-US" altLang="en-US" sz="1800" smtClean="0"/>
              <a:t>			 { statement; statement }</a:t>
            </a:r>
            <a:endParaRPr lang="en-US" altLang="en-US" sz="2000" smtClean="0"/>
          </a:p>
          <a:p>
            <a:pPr lvl="1" eaLnBrk="1" hangingPunct="1"/>
            <a:endParaRPr lang="en-US" altLang="en-US" smtClean="0"/>
          </a:p>
        </p:txBody>
      </p:sp>
    </p:spTree>
    <p:extLst>
      <p:ext uri="{BB962C8B-B14F-4D97-AF65-F5344CB8AC3E}">
        <p14:creationId xmlns:p14="http://schemas.microsoft.com/office/powerpoint/2010/main" val="18530532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fontScale="90000"/>
          </a:bodyPr>
          <a:lstStyle/>
          <a:p>
            <a:pPr algn="ctr" eaLnBrk="1" hangingPunct="1"/>
            <a:r>
              <a:rPr lang="en-US" altLang="en-US" sz="3200" smtClean="0"/>
              <a:t>Programming the Procedure Section-II </a:t>
            </a:r>
            <a:r>
              <a:rPr lang="en-US" altLang="en-US" sz="2800" smtClean="0"/>
              <a:t>(Constructing conditions)</a:t>
            </a:r>
          </a:p>
        </p:txBody>
      </p:sp>
      <p:sp>
        <p:nvSpPr>
          <p:cNvPr id="8195" name="Rectangle 3"/>
          <p:cNvSpPr>
            <a:spLocks noGrp="1" noChangeArrowheads="1"/>
          </p:cNvSpPr>
          <p:nvPr>
            <p:ph type="body" idx="1"/>
          </p:nvPr>
        </p:nvSpPr>
        <p:spPr/>
        <p:txBody>
          <a:bodyPr/>
          <a:lstStyle/>
          <a:p>
            <a:pPr eaLnBrk="1" hangingPunct="1">
              <a:lnSpc>
                <a:spcPct val="90000"/>
              </a:lnSpc>
            </a:pPr>
            <a:r>
              <a:rPr lang="en-US" altLang="en-US" sz="1800" smtClean="0"/>
              <a:t>RELATIONAL OPERATORS:</a:t>
            </a:r>
          </a:p>
          <a:p>
            <a:pPr lvl="1" eaLnBrk="1" hangingPunct="1">
              <a:lnSpc>
                <a:spcPct val="90000"/>
              </a:lnSpc>
            </a:pPr>
            <a:r>
              <a:rPr lang="en-US" altLang="en-US" sz="1600" smtClean="0"/>
              <a:t>=	=	Equal to (</a:t>
            </a:r>
            <a:r>
              <a:rPr lang="en-US" altLang="en-US" sz="1600" smtClean="0">
                <a:solidFill>
                  <a:schemeClr val="hlink"/>
                </a:solidFill>
              </a:rPr>
              <a:t>NOT =</a:t>
            </a:r>
            <a:r>
              <a:rPr lang="en-US" altLang="en-US" sz="1600" smtClean="0"/>
              <a:t>)</a:t>
            </a:r>
          </a:p>
          <a:p>
            <a:pPr lvl="1" eaLnBrk="1" hangingPunct="1">
              <a:lnSpc>
                <a:spcPct val="90000"/>
              </a:lnSpc>
            </a:pPr>
            <a:r>
              <a:rPr lang="en-US" altLang="en-US" sz="1600" smtClean="0"/>
              <a:t>&lt;=	Less than or equal to</a:t>
            </a:r>
          </a:p>
          <a:p>
            <a:pPr lvl="1" eaLnBrk="1" hangingPunct="1">
              <a:lnSpc>
                <a:spcPct val="90000"/>
              </a:lnSpc>
            </a:pPr>
            <a:r>
              <a:rPr lang="en-US" altLang="en-US" sz="1600" smtClean="0"/>
              <a:t>&gt;=	Greater than or equal to</a:t>
            </a:r>
          </a:p>
          <a:p>
            <a:pPr lvl="1" eaLnBrk="1" hangingPunct="1">
              <a:lnSpc>
                <a:spcPct val="90000"/>
              </a:lnSpc>
            </a:pPr>
            <a:r>
              <a:rPr lang="en-US" altLang="en-US" sz="1600" smtClean="0"/>
              <a:t>&lt;		Less than</a:t>
            </a:r>
          </a:p>
          <a:p>
            <a:pPr lvl="1" eaLnBrk="1" hangingPunct="1">
              <a:lnSpc>
                <a:spcPct val="90000"/>
              </a:lnSpc>
            </a:pPr>
            <a:r>
              <a:rPr lang="en-US" altLang="en-US" sz="1600" smtClean="0"/>
              <a:t>&gt;		Greater than</a:t>
            </a:r>
          </a:p>
          <a:p>
            <a:pPr lvl="1" eaLnBrk="1" hangingPunct="1">
              <a:lnSpc>
                <a:spcPct val="90000"/>
              </a:lnSpc>
            </a:pPr>
            <a:r>
              <a:rPr lang="en-US" altLang="en-US" sz="1600" smtClean="0"/>
              <a:t>!=	Not equal to</a:t>
            </a:r>
          </a:p>
          <a:p>
            <a:pPr eaLnBrk="1" hangingPunct="1">
              <a:lnSpc>
                <a:spcPct val="90000"/>
              </a:lnSpc>
            </a:pPr>
            <a:r>
              <a:rPr lang="en-US" altLang="en-US" sz="1800" smtClean="0"/>
              <a:t>LOGICAL OPERATORS:</a:t>
            </a:r>
          </a:p>
          <a:p>
            <a:pPr lvl="1" eaLnBrk="1" hangingPunct="1">
              <a:lnSpc>
                <a:spcPct val="90000"/>
              </a:lnSpc>
            </a:pPr>
            <a:r>
              <a:rPr lang="en-US" altLang="en-US" sz="1600" smtClean="0"/>
              <a:t>&amp;&amp; 	Condition is true if both sub-conditions are true</a:t>
            </a:r>
          </a:p>
          <a:p>
            <a:pPr lvl="1" eaLnBrk="1" hangingPunct="1">
              <a:lnSpc>
                <a:spcPct val="90000"/>
              </a:lnSpc>
            </a:pPr>
            <a:r>
              <a:rPr lang="en-US" altLang="en-US" sz="1600" smtClean="0"/>
              <a:t>||		Condition is true if one of the sub-conditions is true</a:t>
            </a:r>
          </a:p>
          <a:p>
            <a:pPr lvl="1" eaLnBrk="1" hangingPunct="1">
              <a:lnSpc>
                <a:spcPct val="90000"/>
              </a:lnSpc>
            </a:pPr>
            <a:r>
              <a:rPr lang="en-US" altLang="en-US" sz="1600" smtClean="0"/>
              <a:t>!		Condition is true if sub-condition is false</a:t>
            </a:r>
          </a:p>
          <a:p>
            <a:pPr lvl="1" eaLnBrk="1" hangingPunct="1">
              <a:lnSpc>
                <a:spcPct val="90000"/>
              </a:lnSpc>
            </a:pPr>
            <a:endParaRPr lang="en-US" altLang="en-US" sz="1600" smtClean="0"/>
          </a:p>
          <a:p>
            <a:pPr eaLnBrk="1" hangingPunct="1">
              <a:lnSpc>
                <a:spcPct val="90000"/>
              </a:lnSpc>
            </a:pPr>
            <a:r>
              <a:rPr lang="en-US" altLang="en-US" sz="1800" smtClean="0">
                <a:solidFill>
                  <a:schemeClr val="hlink"/>
                </a:solidFill>
              </a:rPr>
              <a:t>Note</a:t>
            </a:r>
            <a:r>
              <a:rPr lang="en-US" altLang="en-US" sz="1800" smtClean="0"/>
              <a:t>: ADMB may not work if a parameter or derived variable appears in an condition.</a:t>
            </a:r>
          </a:p>
          <a:p>
            <a:pPr eaLnBrk="1" hangingPunct="1">
              <a:lnSpc>
                <a:spcPct val="90000"/>
              </a:lnSpc>
              <a:buFont typeface="Wingdings" panose="05000000000000000000" pitchFamily="2" charset="2"/>
              <a:buNone/>
            </a:pPr>
            <a:endParaRPr lang="en-US" altLang="en-US" smtClean="0"/>
          </a:p>
        </p:txBody>
      </p:sp>
    </p:spTree>
    <p:extLst>
      <p:ext uri="{BB962C8B-B14F-4D97-AF65-F5344CB8AC3E}">
        <p14:creationId xmlns:p14="http://schemas.microsoft.com/office/powerpoint/2010/main" val="23541486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normAutofit fontScale="90000"/>
          </a:bodyPr>
          <a:lstStyle/>
          <a:p>
            <a:pPr algn="ctr" eaLnBrk="1" hangingPunct="1"/>
            <a:r>
              <a:rPr lang="en-US" altLang="en-US" sz="3200" smtClean="0"/>
              <a:t>Programming the Procedure Section-III</a:t>
            </a:r>
            <a:br>
              <a:rPr lang="en-US" altLang="en-US" sz="3200" smtClean="0"/>
            </a:br>
            <a:r>
              <a:rPr lang="en-US" altLang="en-US" sz="2800" smtClean="0"/>
              <a:t>(The For statement)</a:t>
            </a:r>
          </a:p>
        </p:txBody>
      </p:sp>
      <p:sp>
        <p:nvSpPr>
          <p:cNvPr id="9219" name="Rectangle 3"/>
          <p:cNvSpPr>
            <a:spLocks noGrp="1" noChangeArrowheads="1"/>
          </p:cNvSpPr>
          <p:nvPr>
            <p:ph type="body" idx="1"/>
          </p:nvPr>
        </p:nvSpPr>
        <p:spPr>
          <a:xfrm>
            <a:off x="1182688" y="2017713"/>
            <a:ext cx="7772400" cy="4840287"/>
          </a:xfrm>
        </p:spPr>
        <p:txBody>
          <a:bodyPr/>
          <a:lstStyle/>
          <a:p>
            <a:pPr lvl="1" eaLnBrk="1" hangingPunct="1">
              <a:lnSpc>
                <a:spcPct val="80000"/>
              </a:lnSpc>
              <a:buSzTx/>
              <a:buFont typeface="Wingdings" panose="05000000000000000000" pitchFamily="2" charset="2"/>
              <a:buNone/>
            </a:pPr>
            <a:r>
              <a:rPr lang="en-US" altLang="en-US" sz="2400" smtClean="0">
                <a:solidFill>
                  <a:schemeClr val="hlink"/>
                </a:solidFill>
              </a:rPr>
              <a:t>    for (initial state; terminal condition; increment) </a:t>
            </a:r>
          </a:p>
          <a:p>
            <a:pPr lvl="1" eaLnBrk="1" hangingPunct="1">
              <a:lnSpc>
                <a:spcPct val="80000"/>
              </a:lnSpc>
              <a:buSzTx/>
              <a:buFont typeface="Wingdings" panose="05000000000000000000" pitchFamily="2" charset="2"/>
              <a:buNone/>
            </a:pPr>
            <a:r>
              <a:rPr lang="en-US" altLang="en-US" sz="2400" smtClean="0">
                <a:solidFill>
                  <a:schemeClr val="hlink"/>
                </a:solidFill>
              </a:rPr>
              <a:t>      { statements }</a:t>
            </a:r>
          </a:p>
          <a:p>
            <a:pPr eaLnBrk="1" hangingPunct="1">
              <a:lnSpc>
                <a:spcPct val="80000"/>
              </a:lnSpc>
            </a:pPr>
            <a:endParaRPr lang="en-US" altLang="en-US" sz="2800" smtClean="0">
              <a:solidFill>
                <a:schemeClr val="accent2"/>
              </a:solidFill>
            </a:endParaRPr>
          </a:p>
          <a:p>
            <a:pPr eaLnBrk="1" hangingPunct="1">
              <a:lnSpc>
                <a:spcPct val="80000"/>
              </a:lnSpc>
            </a:pPr>
            <a:r>
              <a:rPr lang="en-US" altLang="en-US" sz="2800" smtClean="0">
                <a:solidFill>
                  <a:schemeClr val="accent2"/>
                </a:solidFill>
              </a:rPr>
              <a:t>Initial state</a:t>
            </a:r>
            <a:r>
              <a:rPr lang="en-US" altLang="en-US" sz="2800" smtClean="0"/>
              <a:t>: Usually involves setting a “loop control variable” to some initial value.</a:t>
            </a:r>
          </a:p>
          <a:p>
            <a:pPr eaLnBrk="1" hangingPunct="1">
              <a:lnSpc>
                <a:spcPct val="80000"/>
              </a:lnSpc>
            </a:pPr>
            <a:r>
              <a:rPr lang="en-US" altLang="en-US" sz="2800" smtClean="0">
                <a:solidFill>
                  <a:schemeClr val="accent2"/>
                </a:solidFill>
              </a:rPr>
              <a:t>Terminal condition</a:t>
            </a:r>
            <a:r>
              <a:rPr lang="en-US" altLang="en-US" sz="2800" smtClean="0"/>
              <a:t>: The loop will run until this condition is TRUE (note it need not involve the “loop control variable”.</a:t>
            </a:r>
          </a:p>
          <a:p>
            <a:pPr eaLnBrk="1" hangingPunct="1">
              <a:lnSpc>
                <a:spcPct val="80000"/>
              </a:lnSpc>
            </a:pPr>
            <a:r>
              <a:rPr lang="en-US" altLang="en-US" sz="2800" smtClean="0">
                <a:solidFill>
                  <a:schemeClr val="accent2"/>
                </a:solidFill>
              </a:rPr>
              <a:t>Increment</a:t>
            </a:r>
            <a:r>
              <a:rPr lang="en-US" altLang="en-US" sz="2800" smtClean="0"/>
              <a:t>: This usually involves updating the “loop control variable” (e.g. X++; X--).</a:t>
            </a:r>
          </a:p>
          <a:p>
            <a:pPr eaLnBrk="1" hangingPunct="1">
              <a:lnSpc>
                <a:spcPct val="80000"/>
              </a:lnSpc>
            </a:pPr>
            <a:r>
              <a:rPr lang="en-US" altLang="en-US" sz="2800" smtClean="0">
                <a:solidFill>
                  <a:schemeClr val="hlink"/>
                </a:solidFill>
              </a:rPr>
              <a:t>Note</a:t>
            </a:r>
            <a:r>
              <a:rPr lang="en-US" altLang="en-US" sz="2800" smtClean="0"/>
              <a:t>: Parameters and derived variables should not appear in the terminal condition.</a:t>
            </a:r>
          </a:p>
          <a:p>
            <a:pPr eaLnBrk="1" hangingPunct="1">
              <a:lnSpc>
                <a:spcPct val="80000"/>
              </a:lnSpc>
            </a:pPr>
            <a:endParaRPr lang="en-US" altLang="en-US" sz="2800" smtClean="0"/>
          </a:p>
        </p:txBody>
      </p:sp>
    </p:spTree>
    <p:extLst>
      <p:ext uri="{BB962C8B-B14F-4D97-AF65-F5344CB8AC3E}">
        <p14:creationId xmlns:p14="http://schemas.microsoft.com/office/powerpoint/2010/main" val="16529499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normAutofit fontScale="90000"/>
          </a:bodyPr>
          <a:lstStyle/>
          <a:p>
            <a:pPr algn="ctr" eaLnBrk="1" hangingPunct="1"/>
            <a:r>
              <a:rPr lang="en-US" altLang="en-US" sz="3200" smtClean="0"/>
              <a:t>Programming the Procedure Section-IV</a:t>
            </a:r>
            <a:br>
              <a:rPr lang="en-US" altLang="en-US" sz="3200" smtClean="0"/>
            </a:br>
            <a:r>
              <a:rPr lang="en-US" altLang="en-US" sz="2800" smtClean="0"/>
              <a:t>(The For statement)</a:t>
            </a:r>
          </a:p>
        </p:txBody>
      </p:sp>
      <p:sp>
        <p:nvSpPr>
          <p:cNvPr id="10243" name="Rectangle 3"/>
          <p:cNvSpPr>
            <a:spLocks noGrp="1" noChangeArrowheads="1"/>
          </p:cNvSpPr>
          <p:nvPr>
            <p:ph type="body" idx="1"/>
          </p:nvPr>
        </p:nvSpPr>
        <p:spPr/>
        <p:txBody>
          <a:bodyPr/>
          <a:lstStyle/>
          <a:p>
            <a:pPr eaLnBrk="1" hangingPunct="1">
              <a:buFont typeface="Wingdings" panose="05000000000000000000" pitchFamily="2" charset="2"/>
              <a:buNone/>
            </a:pPr>
            <a:r>
              <a:rPr lang="en-US" altLang="en-US" sz="2800" smtClean="0"/>
              <a:t> </a:t>
            </a:r>
            <a:r>
              <a:rPr lang="en-US" altLang="en-US" sz="2400" smtClean="0"/>
              <a:t>Biomass(1) = 1;</a:t>
            </a:r>
          </a:p>
          <a:p>
            <a:pPr eaLnBrk="1" hangingPunct="1">
              <a:buFont typeface="Wingdings" panose="05000000000000000000" pitchFamily="2" charset="2"/>
              <a:buNone/>
            </a:pPr>
            <a:r>
              <a:rPr lang="en-US" altLang="en-US" sz="2400" smtClean="0"/>
              <a:t> for (Year=1; Year&lt;=Nyear; Year++)</a:t>
            </a:r>
          </a:p>
          <a:p>
            <a:pPr eaLnBrk="1" hangingPunct="1">
              <a:buFont typeface="Wingdings" panose="05000000000000000000" pitchFamily="2" charset="2"/>
              <a:buNone/>
            </a:pPr>
            <a:r>
              <a:rPr lang="en-US" altLang="en-US" sz="2400" smtClean="0"/>
              <a:t>    Biomass(Year+1)=Biomass(Year)*r;</a:t>
            </a:r>
          </a:p>
          <a:p>
            <a:pPr eaLnBrk="1" hangingPunct="1">
              <a:buFont typeface="Wingdings" panose="05000000000000000000" pitchFamily="2" charset="2"/>
              <a:buNone/>
            </a:pPr>
            <a:endParaRPr lang="en-US" altLang="en-US" sz="2400" smtClean="0"/>
          </a:p>
          <a:p>
            <a:pPr eaLnBrk="1" hangingPunct="1">
              <a:buFont typeface="Wingdings" panose="05000000000000000000" pitchFamily="2" charset="2"/>
              <a:buNone/>
            </a:pPr>
            <a:r>
              <a:rPr lang="en-US" altLang="en-US" sz="4000" smtClean="0"/>
              <a:t> </a:t>
            </a:r>
            <a:r>
              <a:rPr lang="en-US" altLang="en-US" smtClean="0"/>
              <a:t>What does “for(;;;)” do???</a:t>
            </a:r>
          </a:p>
          <a:p>
            <a:pPr eaLnBrk="1" hangingPunct="1"/>
            <a:endParaRPr lang="en-US" altLang="en-US" smtClean="0"/>
          </a:p>
        </p:txBody>
      </p:sp>
    </p:spTree>
    <p:extLst>
      <p:ext uri="{BB962C8B-B14F-4D97-AF65-F5344CB8AC3E}">
        <p14:creationId xmlns:p14="http://schemas.microsoft.com/office/powerpoint/2010/main" val="1073677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Building, Using, Developing</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In fisheries resource assessment world, typically three types of user.</a:t>
            </a:r>
          </a:p>
          <a:p>
            <a:r>
              <a:rPr lang="en-US" dirty="0" smtClean="0"/>
              <a:t>Model user: take canned software and press go, limited understanding of what is happening under the hood.</a:t>
            </a:r>
          </a:p>
          <a:p>
            <a:r>
              <a:rPr lang="en-US" dirty="0" smtClean="0"/>
              <a:t>Model builder: can use existing software to build alternative models, fit to new data sets, etc. A large proportion of very good practitioners probably fit under this umbrella.</a:t>
            </a:r>
          </a:p>
          <a:p>
            <a:r>
              <a:rPr lang="en-US" dirty="0" smtClean="0"/>
              <a:t>Model developer: someone who is interested in developing and testing code underlying model structure and performance.</a:t>
            </a:r>
          </a:p>
          <a:p>
            <a:r>
              <a:rPr lang="en-US" dirty="0" smtClean="0"/>
              <a:t>The aim of this class is to provide you with the skill set to work toward the second two of these, hopefully you are interested in the third!</a:t>
            </a:r>
            <a:endParaRPr lang="en-US" dirty="0"/>
          </a:p>
        </p:txBody>
      </p:sp>
    </p:spTree>
    <p:extLst>
      <p:ext uri="{BB962C8B-B14F-4D97-AF65-F5344CB8AC3E}">
        <p14:creationId xmlns:p14="http://schemas.microsoft.com/office/powerpoint/2010/main" val="11983953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normAutofit fontScale="90000"/>
          </a:bodyPr>
          <a:lstStyle/>
          <a:p>
            <a:pPr algn="ctr" eaLnBrk="1" hangingPunct="1"/>
            <a:r>
              <a:rPr lang="en-US" altLang="en-US" sz="4000" smtClean="0"/>
              <a:t>Arrays, Matrices, and 3d-arrays</a:t>
            </a:r>
          </a:p>
        </p:txBody>
      </p:sp>
      <p:sp>
        <p:nvSpPr>
          <p:cNvPr id="11267" name="Rectangle 3"/>
          <p:cNvSpPr>
            <a:spLocks noGrp="1" noChangeArrowheads="1"/>
          </p:cNvSpPr>
          <p:nvPr>
            <p:ph type="body" idx="1"/>
          </p:nvPr>
        </p:nvSpPr>
        <p:spPr/>
        <p:txBody>
          <a:bodyPr/>
          <a:lstStyle/>
          <a:p>
            <a:pPr eaLnBrk="1" hangingPunct="1">
              <a:lnSpc>
                <a:spcPct val="90000"/>
              </a:lnSpc>
            </a:pPr>
            <a:r>
              <a:rPr lang="en-US" altLang="en-US" smtClean="0"/>
              <a:t>Arrays, matrices, and 3d-arrays behave the same way as a mathematical vector. </a:t>
            </a:r>
          </a:p>
          <a:p>
            <a:pPr eaLnBrk="1" hangingPunct="1">
              <a:lnSpc>
                <a:spcPct val="90000"/>
              </a:lnSpc>
            </a:pPr>
            <a:r>
              <a:rPr lang="en-US" altLang="en-US" smtClean="0"/>
              <a:t>You can reference whole arrays or elements of arrays (the former is generally faster).</a:t>
            </a:r>
          </a:p>
          <a:p>
            <a:pPr eaLnBrk="1" hangingPunct="1">
              <a:lnSpc>
                <a:spcPct val="90000"/>
              </a:lnSpc>
            </a:pPr>
            <a:r>
              <a:rPr lang="en-US" altLang="en-US" smtClean="0"/>
              <a:t>We will often use arrays in conjunction with “for” loops.</a:t>
            </a:r>
          </a:p>
        </p:txBody>
      </p:sp>
    </p:spTree>
    <p:extLst>
      <p:ext uri="{BB962C8B-B14F-4D97-AF65-F5344CB8AC3E}">
        <p14:creationId xmlns:p14="http://schemas.microsoft.com/office/powerpoint/2010/main" val="23724318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normAutofit fontScale="90000"/>
          </a:bodyPr>
          <a:lstStyle/>
          <a:p>
            <a:pPr algn="ctr" eaLnBrk="1" hangingPunct="1"/>
            <a:r>
              <a:rPr lang="en-US" altLang="en-US" sz="3600" smtClean="0"/>
              <a:t>Built-in Functions in ADMB-I </a:t>
            </a:r>
            <a:br>
              <a:rPr lang="en-US" altLang="en-US" sz="3600" smtClean="0"/>
            </a:br>
            <a:r>
              <a:rPr lang="en-US" altLang="en-US" sz="2800" smtClean="0"/>
              <a:t>(Mathematical functions)</a:t>
            </a:r>
          </a:p>
        </p:txBody>
      </p:sp>
      <p:sp>
        <p:nvSpPr>
          <p:cNvPr id="12291" name="Rectangle 3"/>
          <p:cNvSpPr>
            <a:spLocks noGrp="1" noChangeArrowheads="1"/>
          </p:cNvSpPr>
          <p:nvPr>
            <p:ph type="body" idx="1"/>
          </p:nvPr>
        </p:nvSpPr>
        <p:spPr>
          <a:xfrm>
            <a:off x="1182688" y="2017713"/>
            <a:ext cx="7772400" cy="4687887"/>
          </a:xfrm>
        </p:spPr>
        <p:txBody>
          <a:bodyPr/>
          <a:lstStyle/>
          <a:p>
            <a:pPr eaLnBrk="1" hangingPunct="1">
              <a:lnSpc>
                <a:spcPct val="90000"/>
              </a:lnSpc>
            </a:pPr>
            <a:r>
              <a:rPr lang="en-US" altLang="en-US" smtClean="0"/>
              <a:t>Default functions:</a:t>
            </a:r>
          </a:p>
          <a:p>
            <a:pPr algn="ctr" eaLnBrk="1" hangingPunct="1">
              <a:lnSpc>
                <a:spcPct val="90000"/>
              </a:lnSpc>
              <a:buFont typeface="Wingdings" panose="05000000000000000000" pitchFamily="2" charset="2"/>
              <a:buNone/>
            </a:pPr>
            <a:r>
              <a:rPr lang="en-US" altLang="en-US" sz="1600" smtClean="0">
                <a:solidFill>
                  <a:schemeClr val="hlink"/>
                </a:solidFill>
              </a:rPr>
              <a:t>sin, cos, asin, atan, acos, sinh, cosh, tanh, fabs*, exp, log, </a:t>
            </a:r>
          </a:p>
          <a:p>
            <a:pPr algn="ctr" eaLnBrk="1" hangingPunct="1">
              <a:lnSpc>
                <a:spcPct val="90000"/>
              </a:lnSpc>
              <a:buFont typeface="Wingdings" panose="05000000000000000000" pitchFamily="2" charset="2"/>
              <a:buNone/>
            </a:pPr>
            <a:r>
              <a:rPr lang="en-US" altLang="en-US" sz="1600" smtClean="0">
                <a:solidFill>
                  <a:schemeClr val="hlink"/>
                </a:solidFill>
              </a:rPr>
              <a:t>log10, sqrt, pow, gammln, log_comb</a:t>
            </a:r>
          </a:p>
          <a:p>
            <a:pPr eaLnBrk="1" hangingPunct="1">
              <a:lnSpc>
                <a:spcPct val="90000"/>
              </a:lnSpc>
            </a:pPr>
            <a:r>
              <a:rPr lang="en-US" altLang="en-US" smtClean="0"/>
              <a:t>These functions operate on numbers and vectors, i.e:</a:t>
            </a:r>
          </a:p>
          <a:p>
            <a:pPr algn="ctr" eaLnBrk="1" hangingPunct="1">
              <a:lnSpc>
                <a:spcPct val="90000"/>
              </a:lnSpc>
              <a:buFont typeface="Wingdings" panose="05000000000000000000" pitchFamily="2" charset="2"/>
              <a:buNone/>
            </a:pPr>
            <a:r>
              <a:rPr lang="en-US" altLang="en-US" sz="1600" smtClean="0">
                <a:solidFill>
                  <a:schemeClr val="hlink"/>
                </a:solidFill>
              </a:rPr>
              <a:t>number = exp(number);       vector = exp(vector)</a:t>
            </a:r>
          </a:p>
          <a:p>
            <a:pPr eaLnBrk="1" hangingPunct="1">
              <a:lnSpc>
                <a:spcPct val="90000"/>
              </a:lnSpc>
            </a:pPr>
            <a:r>
              <a:rPr lang="en-US" altLang="en-US" smtClean="0"/>
              <a:t>One can also find the minimum and maximum of a vector: </a:t>
            </a:r>
            <a:r>
              <a:rPr lang="en-US" altLang="en-US" sz="1600" smtClean="0">
                <a:solidFill>
                  <a:schemeClr val="hlink"/>
                </a:solidFill>
              </a:rPr>
              <a:t>min(x)*; max(x)*</a:t>
            </a:r>
          </a:p>
          <a:p>
            <a:pPr eaLnBrk="1" hangingPunct="1">
              <a:lnSpc>
                <a:spcPct val="90000"/>
              </a:lnSpc>
              <a:buFont typeface="Wingdings" panose="05000000000000000000" pitchFamily="2" charset="2"/>
              <a:buNone/>
            </a:pPr>
            <a:endParaRPr lang="en-US" altLang="en-US" smtClean="0"/>
          </a:p>
          <a:p>
            <a:pPr eaLnBrk="1" hangingPunct="1">
              <a:lnSpc>
                <a:spcPct val="90000"/>
              </a:lnSpc>
              <a:buFont typeface="Wingdings" panose="05000000000000000000" pitchFamily="2" charset="2"/>
              <a:buNone/>
            </a:pPr>
            <a:r>
              <a:rPr lang="en-US" altLang="en-US" smtClean="0"/>
              <a:t>* Are these differentiable?</a:t>
            </a:r>
          </a:p>
        </p:txBody>
      </p:sp>
    </p:spTree>
    <p:extLst>
      <p:ext uri="{BB962C8B-B14F-4D97-AF65-F5344CB8AC3E}">
        <p14:creationId xmlns:p14="http://schemas.microsoft.com/office/powerpoint/2010/main" val="30777049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fontScale="90000"/>
          </a:bodyPr>
          <a:lstStyle/>
          <a:p>
            <a:pPr algn="ctr" eaLnBrk="1" hangingPunct="1"/>
            <a:r>
              <a:rPr lang="en-US" altLang="en-US" sz="3600" smtClean="0"/>
              <a:t>Built-in Functions in ADMB-II </a:t>
            </a:r>
            <a:br>
              <a:rPr lang="en-US" altLang="en-US" sz="3600" smtClean="0"/>
            </a:br>
            <a:r>
              <a:rPr lang="en-US" altLang="en-US" sz="2800" smtClean="0"/>
              <a:t>(Vector &amp; matrix functions)</a:t>
            </a:r>
          </a:p>
        </p:txBody>
      </p:sp>
      <p:sp>
        <p:nvSpPr>
          <p:cNvPr id="13315" name="Rectangle 3"/>
          <p:cNvSpPr>
            <a:spLocks noGrp="1" noChangeArrowheads="1"/>
          </p:cNvSpPr>
          <p:nvPr>
            <p:ph type="body" idx="1"/>
          </p:nvPr>
        </p:nvSpPr>
        <p:spPr>
          <a:xfrm>
            <a:off x="1219200" y="1981200"/>
            <a:ext cx="7772400" cy="4724400"/>
          </a:xfrm>
        </p:spPr>
        <p:txBody>
          <a:bodyPr/>
          <a:lstStyle/>
          <a:p>
            <a:pPr eaLnBrk="1" hangingPunct="1">
              <a:buSzTx/>
              <a:buFontTx/>
              <a:buChar char="•"/>
            </a:pPr>
            <a:r>
              <a:rPr lang="en-US" altLang="en-US" sz="2800" smtClean="0"/>
              <a:t>c = elem_prod(a,b):</a:t>
            </a:r>
          </a:p>
          <a:p>
            <a:pPr eaLnBrk="1" hangingPunct="1">
              <a:buSzTx/>
              <a:buFontTx/>
              <a:buChar char="•"/>
            </a:pPr>
            <a:r>
              <a:rPr lang="en-US" altLang="en-US" sz="2800" smtClean="0"/>
              <a:t>c = elem_div(a,b):</a:t>
            </a:r>
          </a:p>
          <a:p>
            <a:pPr eaLnBrk="1" hangingPunct="1">
              <a:buSzTx/>
              <a:buFontTx/>
              <a:buChar char="•"/>
            </a:pPr>
            <a:r>
              <a:rPr lang="en-US" altLang="en-US" sz="2800" smtClean="0"/>
              <a:t>matrix_b = det(matrix_a) – determinant</a:t>
            </a:r>
          </a:p>
          <a:p>
            <a:pPr eaLnBrk="1" hangingPunct="1">
              <a:buSzTx/>
              <a:buFontTx/>
              <a:buChar char="•"/>
            </a:pPr>
            <a:r>
              <a:rPr lang="en-US" altLang="en-US" sz="2800" smtClean="0"/>
              <a:t>matrix_b = inv(matrix_a) – inverse</a:t>
            </a:r>
          </a:p>
          <a:p>
            <a:pPr eaLnBrk="1" hangingPunct="1">
              <a:buSzTx/>
              <a:buFontTx/>
              <a:buChar char="•"/>
            </a:pPr>
            <a:r>
              <a:rPr lang="en-US" altLang="en-US" sz="2800" smtClean="0"/>
              <a:t>number_a = norm(x):</a:t>
            </a:r>
          </a:p>
          <a:p>
            <a:pPr eaLnBrk="1" hangingPunct="1">
              <a:buSzTx/>
              <a:buFontTx/>
              <a:buChar char="•"/>
            </a:pPr>
            <a:r>
              <a:rPr lang="en-US" altLang="en-US" sz="2800" smtClean="0"/>
              <a:t>number_a = norm2(x):</a:t>
            </a:r>
          </a:p>
          <a:p>
            <a:pPr eaLnBrk="1" hangingPunct="1">
              <a:buSzTx/>
              <a:buFontTx/>
              <a:buChar char="•"/>
            </a:pPr>
            <a:r>
              <a:rPr lang="en-US" altLang="en-US" sz="2800" smtClean="0"/>
              <a:t>matrix_b  = trans(matrix_a) - transpose</a:t>
            </a:r>
          </a:p>
          <a:p>
            <a:pPr eaLnBrk="1" hangingPunct="1"/>
            <a:endParaRPr lang="en-US" altLang="en-US" sz="2800" smtClean="0"/>
          </a:p>
        </p:txBody>
      </p:sp>
      <p:graphicFrame>
        <p:nvGraphicFramePr>
          <p:cNvPr id="13316" name="Object 4"/>
          <p:cNvGraphicFramePr>
            <a:graphicFrameLocks noChangeAspect="1"/>
          </p:cNvGraphicFramePr>
          <p:nvPr/>
        </p:nvGraphicFramePr>
        <p:xfrm>
          <a:off x="4953000" y="2057400"/>
          <a:ext cx="1243013" cy="457200"/>
        </p:xfrm>
        <a:graphic>
          <a:graphicData uri="http://schemas.openxmlformats.org/presentationml/2006/ole">
            <mc:AlternateContent xmlns:mc="http://schemas.openxmlformats.org/markup-compatibility/2006">
              <mc:Choice xmlns:v="urn:schemas-microsoft-com:vml" Requires="v">
                <p:oleObj spid="_x0000_s5138" name="Equation" r:id="rId3" imgW="622030" imgH="228501" progId="Equation.DSMT4">
                  <p:embed/>
                </p:oleObj>
              </mc:Choice>
              <mc:Fallback>
                <p:oleObj name="Equation" r:id="rId3" imgW="622030" imgH="22850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057400"/>
                        <a:ext cx="12430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7" name="Object 5"/>
          <p:cNvGraphicFramePr>
            <a:graphicFrameLocks noChangeAspect="1"/>
          </p:cNvGraphicFramePr>
          <p:nvPr/>
        </p:nvGraphicFramePr>
        <p:xfrm>
          <a:off x="4953000" y="2514600"/>
          <a:ext cx="1649413" cy="482600"/>
        </p:xfrm>
        <a:graphic>
          <a:graphicData uri="http://schemas.openxmlformats.org/presentationml/2006/ole">
            <mc:AlternateContent xmlns:mc="http://schemas.openxmlformats.org/markup-compatibility/2006">
              <mc:Choice xmlns:v="urn:schemas-microsoft-com:vml" Requires="v">
                <p:oleObj spid="_x0000_s5139" name="Equation" r:id="rId5" imgW="825500" imgH="241300" progId="Equation.DSMT4">
                  <p:embed/>
                </p:oleObj>
              </mc:Choice>
              <mc:Fallback>
                <p:oleObj name="Equation" r:id="rId5" imgW="825500" imgH="2413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3000" y="2514600"/>
                        <a:ext cx="1649413"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8" name="Object 6"/>
          <p:cNvGraphicFramePr>
            <a:graphicFrameLocks noChangeAspect="1"/>
          </p:cNvGraphicFramePr>
          <p:nvPr/>
        </p:nvGraphicFramePr>
        <p:xfrm>
          <a:off x="5334000" y="4038600"/>
          <a:ext cx="1087438" cy="590550"/>
        </p:xfrm>
        <a:graphic>
          <a:graphicData uri="http://schemas.openxmlformats.org/presentationml/2006/ole">
            <mc:AlternateContent xmlns:mc="http://schemas.openxmlformats.org/markup-compatibility/2006">
              <mc:Choice xmlns:v="urn:schemas-microsoft-com:vml" Requires="v">
                <p:oleObj spid="_x0000_s5140" name="Equation" r:id="rId7" imgW="723586" imgH="393529" progId="Equation.DSMT4">
                  <p:embed/>
                </p:oleObj>
              </mc:Choice>
              <mc:Fallback>
                <p:oleObj name="Equation" r:id="rId7" imgW="723586" imgH="393529"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4000" y="4038600"/>
                        <a:ext cx="1087438" cy="590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9" name="Object 7"/>
          <p:cNvGraphicFramePr>
            <a:graphicFrameLocks noChangeAspect="1"/>
          </p:cNvGraphicFramePr>
          <p:nvPr/>
        </p:nvGraphicFramePr>
        <p:xfrm>
          <a:off x="5410200" y="4649788"/>
          <a:ext cx="1252538" cy="531812"/>
        </p:xfrm>
        <a:graphic>
          <a:graphicData uri="http://schemas.openxmlformats.org/presentationml/2006/ole">
            <mc:AlternateContent xmlns:mc="http://schemas.openxmlformats.org/markup-compatibility/2006">
              <mc:Choice xmlns:v="urn:schemas-microsoft-com:vml" Requires="v">
                <p:oleObj spid="_x0000_s5141" name="Equation" r:id="rId9" imgW="837836" imgH="355446" progId="Equation.DSMT4">
                  <p:embed/>
                </p:oleObj>
              </mc:Choice>
              <mc:Fallback>
                <p:oleObj name="Equation" r:id="rId9" imgW="837836" imgH="355446"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10200" y="4649788"/>
                        <a:ext cx="1252538" cy="531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0231041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fontScale="90000"/>
          </a:bodyPr>
          <a:lstStyle/>
          <a:p>
            <a:pPr algn="ctr" eaLnBrk="1" hangingPunct="1"/>
            <a:r>
              <a:rPr lang="en-US" altLang="en-US" sz="4000" smtClean="0"/>
              <a:t>Built-in Functions in ADMB-III </a:t>
            </a:r>
            <a:br>
              <a:rPr lang="en-US" altLang="en-US" sz="4000" smtClean="0"/>
            </a:br>
            <a:r>
              <a:rPr lang="en-US" altLang="en-US" sz="3200" smtClean="0"/>
              <a:t>(Extraction functions)</a:t>
            </a:r>
          </a:p>
        </p:txBody>
      </p:sp>
      <p:sp>
        <p:nvSpPr>
          <p:cNvPr id="14339" name="Rectangle 3"/>
          <p:cNvSpPr>
            <a:spLocks noGrp="1" noChangeArrowheads="1"/>
          </p:cNvSpPr>
          <p:nvPr>
            <p:ph type="body" idx="1"/>
          </p:nvPr>
        </p:nvSpPr>
        <p:spPr/>
        <p:txBody>
          <a:bodyPr/>
          <a:lstStyle/>
          <a:p>
            <a:pPr eaLnBrk="1" hangingPunct="1"/>
            <a:r>
              <a:rPr lang="en-US" altLang="en-US" smtClean="0"/>
              <a:t>Extracting from arrays and matrices:</a:t>
            </a:r>
          </a:p>
          <a:p>
            <a:pPr eaLnBrk="1" hangingPunct="1">
              <a:buFont typeface="Wingdings" panose="05000000000000000000" pitchFamily="2" charset="2"/>
              <a:buNone/>
            </a:pPr>
            <a:r>
              <a:rPr lang="en-US" altLang="en-US" sz="2400" smtClean="0"/>
              <a:t>                   </a:t>
            </a:r>
            <a:r>
              <a:rPr lang="en-US" altLang="en-US" sz="2000" smtClean="0">
                <a:solidFill>
                  <a:schemeClr val="hlink"/>
                </a:solidFill>
              </a:rPr>
              <a:t>vector = column(matrix,index)</a:t>
            </a:r>
          </a:p>
          <a:p>
            <a:pPr eaLnBrk="1" hangingPunct="1">
              <a:buFont typeface="Wingdings" panose="05000000000000000000" pitchFamily="2" charset="2"/>
              <a:buNone/>
            </a:pPr>
            <a:r>
              <a:rPr lang="en-US" altLang="en-US" sz="2000" smtClean="0">
                <a:solidFill>
                  <a:schemeClr val="hlink"/>
                </a:solidFill>
              </a:rPr>
              <a:t>                       vector = extract_row(matrix,index)</a:t>
            </a:r>
          </a:p>
          <a:p>
            <a:pPr eaLnBrk="1" hangingPunct="1">
              <a:buFont typeface="Wingdings" panose="05000000000000000000" pitchFamily="2" charset="2"/>
              <a:buNone/>
            </a:pPr>
            <a:r>
              <a:rPr lang="en-US" altLang="en-US" sz="2000" smtClean="0">
                <a:solidFill>
                  <a:schemeClr val="hlink"/>
                </a:solidFill>
              </a:rPr>
              <a:t>                       vector = extract_diagonal(matrix)</a:t>
            </a:r>
          </a:p>
          <a:p>
            <a:pPr eaLnBrk="1" hangingPunct="1"/>
            <a:r>
              <a:rPr lang="en-US" altLang="en-US" sz="2800" smtClean="0"/>
              <a:t>Subvectors: extract a subset of a vector:</a:t>
            </a:r>
          </a:p>
          <a:p>
            <a:pPr eaLnBrk="1" hangingPunct="1">
              <a:buFont typeface="Wingdings" panose="05000000000000000000" pitchFamily="2" charset="2"/>
              <a:buNone/>
            </a:pPr>
            <a:r>
              <a:rPr lang="en-US" altLang="en-US" sz="3600" smtClean="0"/>
              <a:t>             </a:t>
            </a:r>
            <a:r>
              <a:rPr lang="en-US" altLang="en-US" sz="2000" smtClean="0">
                <a:solidFill>
                  <a:schemeClr val="hlink"/>
                </a:solidFill>
              </a:rPr>
              <a:t>vector2 = vector1(ivector)</a:t>
            </a:r>
          </a:p>
          <a:p>
            <a:pPr eaLnBrk="1" hangingPunct="1">
              <a:buFont typeface="Wingdings" panose="05000000000000000000" pitchFamily="2" charset="2"/>
              <a:buNone/>
            </a:pPr>
            <a:r>
              <a:rPr lang="en-US" altLang="en-US" sz="2000" smtClean="0">
                <a:solidFill>
                  <a:schemeClr val="hlink"/>
                </a:solidFill>
              </a:rPr>
              <a:t>                       vector2 = vector1(index1,index2)</a:t>
            </a:r>
          </a:p>
        </p:txBody>
      </p:sp>
    </p:spTree>
    <p:extLst>
      <p:ext uri="{BB962C8B-B14F-4D97-AF65-F5344CB8AC3E}">
        <p14:creationId xmlns:p14="http://schemas.microsoft.com/office/powerpoint/2010/main" val="34671450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676400" y="3886200"/>
            <a:ext cx="3352800" cy="121920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endParaRPr lang="en-US" altLang="en-US" sz="2400"/>
          </a:p>
        </p:txBody>
      </p:sp>
      <p:sp>
        <p:nvSpPr>
          <p:cNvPr id="15363" name="Rectangle 3"/>
          <p:cNvSpPr>
            <a:spLocks noGrp="1" noChangeArrowheads="1"/>
          </p:cNvSpPr>
          <p:nvPr>
            <p:ph type="title"/>
          </p:nvPr>
        </p:nvSpPr>
        <p:spPr/>
        <p:txBody>
          <a:bodyPr>
            <a:normAutofit fontScale="90000"/>
          </a:bodyPr>
          <a:lstStyle/>
          <a:p>
            <a:pPr algn="ctr" eaLnBrk="1" hangingPunct="1"/>
            <a:r>
              <a:rPr lang="en-US" altLang="en-US" sz="4000" smtClean="0"/>
              <a:t>Built-in Functions in ADMB-IV </a:t>
            </a:r>
            <a:br>
              <a:rPr lang="en-US" altLang="en-US" sz="4000" smtClean="0"/>
            </a:br>
            <a:r>
              <a:rPr lang="en-US" altLang="en-US" sz="3200" smtClean="0"/>
              <a:t>(Statistical functions)</a:t>
            </a:r>
          </a:p>
        </p:txBody>
      </p:sp>
      <p:sp>
        <p:nvSpPr>
          <p:cNvPr id="15364" name="Rectangle 4"/>
          <p:cNvSpPr>
            <a:spLocks noGrp="1" noChangeArrowheads="1"/>
          </p:cNvSpPr>
          <p:nvPr>
            <p:ph type="body" idx="1"/>
          </p:nvPr>
        </p:nvSpPr>
        <p:spPr/>
        <p:txBody>
          <a:bodyPr/>
          <a:lstStyle/>
          <a:p>
            <a:pPr eaLnBrk="1" hangingPunct="1"/>
            <a:r>
              <a:rPr lang="en-US" altLang="en-US" sz="2400" smtClean="0"/>
              <a:t>Statistical functions (cumulative normal):</a:t>
            </a:r>
          </a:p>
          <a:p>
            <a:pPr algn="ctr" eaLnBrk="1" hangingPunct="1">
              <a:buFont typeface="Wingdings" panose="05000000000000000000" pitchFamily="2" charset="2"/>
              <a:buNone/>
            </a:pPr>
            <a:r>
              <a:rPr lang="en-US" altLang="en-US" sz="1400" smtClean="0">
                <a:solidFill>
                  <a:schemeClr val="hlink"/>
                </a:solidFill>
              </a:rPr>
              <a:t>   cumd_norm, inv_cumd_norm</a:t>
            </a:r>
          </a:p>
          <a:p>
            <a:pPr eaLnBrk="1" hangingPunct="1"/>
            <a:r>
              <a:rPr lang="en-US" altLang="en-US" sz="2400" smtClean="0"/>
              <a:t>Random number generators (first create a “random number generator class” – specifies the random number seed; then use it), i.e.</a:t>
            </a:r>
          </a:p>
          <a:p>
            <a:pPr lvl="1" eaLnBrk="1" hangingPunct="1">
              <a:buFont typeface="Wingdings" panose="05000000000000000000" pitchFamily="2" charset="2"/>
              <a:buNone/>
            </a:pPr>
            <a:r>
              <a:rPr lang="en-US" altLang="en-US" sz="1600" smtClean="0">
                <a:solidFill>
                  <a:schemeClr val="hlink"/>
                </a:solidFill>
              </a:rPr>
              <a:t>random_number_generator r(1891);</a:t>
            </a:r>
          </a:p>
          <a:p>
            <a:pPr lvl="1" eaLnBrk="1" hangingPunct="1">
              <a:buFont typeface="Wingdings" panose="05000000000000000000" pitchFamily="2" charset="2"/>
              <a:buNone/>
            </a:pPr>
            <a:r>
              <a:rPr lang="en-US" altLang="en-US" sz="1600" smtClean="0">
                <a:solidFill>
                  <a:schemeClr val="hlink"/>
                </a:solidFill>
              </a:rPr>
              <a:t>Poisson = randpoission(lamda, r);</a:t>
            </a:r>
          </a:p>
          <a:p>
            <a:pPr lvl="1" eaLnBrk="1" hangingPunct="1">
              <a:buFont typeface="Wingdings" panose="05000000000000000000" pitchFamily="2" charset="2"/>
              <a:buNone/>
            </a:pPr>
            <a:r>
              <a:rPr lang="en-US" altLang="en-US" sz="1600" smtClean="0">
                <a:solidFill>
                  <a:schemeClr val="hlink"/>
                </a:solidFill>
              </a:rPr>
              <a:t>Normal = randn(r);</a:t>
            </a:r>
          </a:p>
          <a:p>
            <a:pPr lvl="1" eaLnBrk="1" hangingPunct="1">
              <a:buFont typeface="Wingdings" panose="05000000000000000000" pitchFamily="2" charset="2"/>
              <a:buNone/>
            </a:pPr>
            <a:r>
              <a:rPr lang="en-US" altLang="en-US" sz="1600" smtClean="0">
                <a:solidFill>
                  <a:schemeClr val="hlink"/>
                </a:solidFill>
              </a:rPr>
              <a:t>Uniform = randu(r);</a:t>
            </a:r>
          </a:p>
          <a:p>
            <a:pPr eaLnBrk="1" hangingPunct="1"/>
            <a:r>
              <a:rPr lang="en-US" altLang="en-US" sz="2800" smtClean="0"/>
              <a:t>Vector and matrix versions of these routines exist.</a:t>
            </a:r>
          </a:p>
          <a:p>
            <a:pPr eaLnBrk="1" hangingPunct="1">
              <a:buFont typeface="Wingdings" panose="05000000000000000000" pitchFamily="2" charset="2"/>
              <a:buNone/>
            </a:pPr>
            <a:endParaRPr lang="en-US" altLang="en-US" sz="2800" smtClean="0"/>
          </a:p>
        </p:txBody>
      </p:sp>
      <p:sp>
        <p:nvSpPr>
          <p:cNvPr id="15365" name="Text Box 5"/>
          <p:cNvSpPr txBox="1">
            <a:spLocks noChangeArrowheads="1"/>
          </p:cNvSpPr>
          <p:nvPr/>
        </p:nvSpPr>
        <p:spPr bwMode="auto">
          <a:xfrm>
            <a:off x="5727700" y="3859213"/>
            <a:ext cx="1993900" cy="1031875"/>
          </a:xfrm>
          <a:prstGeom prst="rect">
            <a:avLst/>
          </a:prstGeom>
          <a:noFill/>
          <a:ln w="254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en-US" sz="2000"/>
              <a:t>Create the class</a:t>
            </a:r>
          </a:p>
          <a:p>
            <a:pPr algn="ctr" eaLnBrk="1" hangingPunct="1">
              <a:spcBef>
                <a:spcPct val="0"/>
              </a:spcBef>
              <a:buClrTx/>
              <a:buSzTx/>
              <a:buFontTx/>
              <a:buNone/>
            </a:pPr>
            <a:endParaRPr lang="en-US" altLang="en-US" sz="2000"/>
          </a:p>
          <a:p>
            <a:pPr algn="ctr" eaLnBrk="1" hangingPunct="1">
              <a:spcBef>
                <a:spcPct val="0"/>
              </a:spcBef>
              <a:buClrTx/>
              <a:buSzTx/>
              <a:buFontTx/>
              <a:buNone/>
            </a:pPr>
            <a:r>
              <a:rPr lang="en-US" altLang="en-US" sz="2000"/>
              <a:t>Use it!</a:t>
            </a:r>
          </a:p>
        </p:txBody>
      </p:sp>
      <p:sp>
        <p:nvSpPr>
          <p:cNvPr id="15366" name="Line 6"/>
          <p:cNvSpPr>
            <a:spLocks noChangeShapeType="1"/>
          </p:cNvSpPr>
          <p:nvPr/>
        </p:nvSpPr>
        <p:spPr bwMode="auto">
          <a:xfrm flipH="1">
            <a:off x="5029200" y="4038600"/>
            <a:ext cx="6858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5367" name="Line 7"/>
          <p:cNvSpPr>
            <a:spLocks noChangeShapeType="1"/>
          </p:cNvSpPr>
          <p:nvPr/>
        </p:nvSpPr>
        <p:spPr bwMode="auto">
          <a:xfrm flipH="1">
            <a:off x="4114800" y="4724400"/>
            <a:ext cx="16002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Tree>
    <p:extLst>
      <p:ext uri="{BB962C8B-B14F-4D97-AF65-F5344CB8AC3E}">
        <p14:creationId xmlns:p14="http://schemas.microsoft.com/office/powerpoint/2010/main" val="9994202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algn="ctr" eaLnBrk="1" hangingPunct="1"/>
            <a:r>
              <a:rPr lang="en-US" altLang="en-US" smtClean="0"/>
              <a:t>Functions and crashes</a:t>
            </a:r>
          </a:p>
        </p:txBody>
      </p:sp>
      <p:sp>
        <p:nvSpPr>
          <p:cNvPr id="16387" name="Rectangle 3"/>
          <p:cNvSpPr>
            <a:spLocks noGrp="1" noChangeArrowheads="1"/>
          </p:cNvSpPr>
          <p:nvPr>
            <p:ph type="body" idx="1"/>
          </p:nvPr>
        </p:nvSpPr>
        <p:spPr/>
        <p:txBody>
          <a:bodyPr/>
          <a:lstStyle/>
          <a:p>
            <a:pPr marL="609600" indent="-609600" eaLnBrk="1" hangingPunct="1"/>
            <a:r>
              <a:rPr lang="en-US" altLang="en-US" sz="2800" smtClean="0"/>
              <a:t>Nothing causes ADMB more problems than:</a:t>
            </a:r>
          </a:p>
          <a:p>
            <a:pPr marL="990600" lvl="1" indent="-533400" eaLnBrk="1" hangingPunct="1">
              <a:buFont typeface="Wingdings" panose="05000000000000000000" pitchFamily="2" charset="2"/>
              <a:buAutoNum type="alphaLcParenBoth"/>
            </a:pPr>
            <a:r>
              <a:rPr lang="en-US" altLang="en-US" sz="2400" smtClean="0"/>
              <a:t>IF statements; and</a:t>
            </a:r>
          </a:p>
          <a:p>
            <a:pPr marL="990600" lvl="1" indent="-533400" eaLnBrk="1" hangingPunct="1">
              <a:buFont typeface="Wingdings" panose="05000000000000000000" pitchFamily="2" charset="2"/>
              <a:buAutoNum type="alphaLcParenBoth"/>
            </a:pPr>
            <a:r>
              <a:rPr lang="en-US" altLang="en-US" sz="2400" smtClean="0"/>
              <a:t>Functions that have very large derivatives.</a:t>
            </a:r>
          </a:p>
          <a:p>
            <a:pPr marL="990600" lvl="1" indent="-533400" eaLnBrk="1" hangingPunct="1">
              <a:buFont typeface="Wingdings" panose="05000000000000000000" pitchFamily="2" charset="2"/>
              <a:buAutoNum type="alphaLcParenBoth"/>
            </a:pPr>
            <a:r>
              <a:rPr lang="en-US" altLang="en-US" sz="2400" smtClean="0"/>
              <a:t>Discontinuous functions or functions which are “bumpy”</a:t>
            </a:r>
          </a:p>
          <a:p>
            <a:pPr marL="609600" indent="-609600" eaLnBrk="1" hangingPunct="1"/>
            <a:r>
              <a:rPr lang="en-US" altLang="en-US" sz="2800" smtClean="0"/>
              <a:t>How to overcome keeping a variable (x) positive (and differentiable):</a:t>
            </a:r>
          </a:p>
          <a:p>
            <a:pPr marL="990600" lvl="1" indent="-533400" eaLnBrk="1" hangingPunct="1">
              <a:buFont typeface="Wingdings" panose="05000000000000000000" pitchFamily="2" charset="2"/>
              <a:buAutoNum type="alphaLcParenBoth"/>
            </a:pPr>
            <a:r>
              <a:rPr lang="en-US" altLang="en-US" sz="2400" smtClean="0"/>
              <a:t>Use posfunc(x, eps, penalty)</a:t>
            </a:r>
          </a:p>
          <a:p>
            <a:pPr marL="990600" lvl="1" indent="-533400" eaLnBrk="1" hangingPunct="1">
              <a:buFont typeface="Wingdings" panose="05000000000000000000" pitchFamily="2" charset="2"/>
              <a:buAutoNum type="alphaLcParenBoth"/>
            </a:pPr>
            <a:r>
              <a:rPr lang="en-US" altLang="en-US" sz="2400" smtClean="0"/>
              <a:t>x = sqrt(x*x);</a:t>
            </a:r>
          </a:p>
          <a:p>
            <a:pPr marL="609600" indent="-609600" eaLnBrk="1" hangingPunct="1">
              <a:buFont typeface="Wingdings" panose="05000000000000000000" pitchFamily="2" charset="2"/>
              <a:buAutoNum type="alphaLcParenBoth"/>
            </a:pPr>
            <a:endParaRPr lang="en-US" altLang="en-US" sz="2800" smtClean="0"/>
          </a:p>
        </p:txBody>
      </p:sp>
    </p:spTree>
    <p:extLst>
      <p:ext uri="{BB962C8B-B14F-4D97-AF65-F5344CB8AC3E}">
        <p14:creationId xmlns:p14="http://schemas.microsoft.com/office/powerpoint/2010/main" val="9743520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algn="ctr" eaLnBrk="1" hangingPunct="1"/>
            <a:r>
              <a:rPr lang="en-US" altLang="en-US" smtClean="0"/>
              <a:t>FUNCTIONs-I</a:t>
            </a:r>
          </a:p>
        </p:txBody>
      </p:sp>
      <p:sp>
        <p:nvSpPr>
          <p:cNvPr id="17411" name="Rectangle 3"/>
          <p:cNvSpPr>
            <a:spLocks noGrp="1" noChangeArrowheads="1"/>
          </p:cNvSpPr>
          <p:nvPr>
            <p:ph type="body" idx="1"/>
          </p:nvPr>
        </p:nvSpPr>
        <p:spPr/>
        <p:txBody>
          <a:bodyPr/>
          <a:lstStyle/>
          <a:p>
            <a:pPr eaLnBrk="1" hangingPunct="1"/>
            <a:r>
              <a:rPr lang="en-US" altLang="en-US" smtClean="0"/>
              <a:t>FUNCTIONS are part of the PROCEDURE_SECTION.</a:t>
            </a:r>
          </a:p>
          <a:p>
            <a:pPr eaLnBrk="1" hangingPunct="1"/>
            <a:r>
              <a:rPr lang="en-US" altLang="en-US" smtClean="0"/>
              <a:t>Why functions?</a:t>
            </a:r>
          </a:p>
          <a:p>
            <a:pPr lvl="1" eaLnBrk="1" hangingPunct="1"/>
            <a:r>
              <a:rPr lang="en-US" altLang="en-US" smtClean="0"/>
              <a:t>We often wish to break the evaluation of the objective function into sub-components (which we may wish to call several times).</a:t>
            </a:r>
          </a:p>
          <a:p>
            <a:pPr lvl="1" eaLnBrk="1" hangingPunct="1"/>
            <a:r>
              <a:rPr lang="en-US" altLang="en-US" smtClean="0"/>
              <a:t>We can insert (commonly-used and tested) functions “straight” into a new program.</a:t>
            </a:r>
          </a:p>
        </p:txBody>
      </p:sp>
    </p:spTree>
    <p:extLst>
      <p:ext uri="{BB962C8B-B14F-4D97-AF65-F5344CB8AC3E}">
        <p14:creationId xmlns:p14="http://schemas.microsoft.com/office/powerpoint/2010/main" val="42459784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fontScale="90000"/>
          </a:bodyPr>
          <a:lstStyle/>
          <a:p>
            <a:pPr algn="ctr" eaLnBrk="1" hangingPunct="1"/>
            <a:r>
              <a:rPr lang="en-US" altLang="en-US" sz="4000" smtClean="0"/>
              <a:t>FUNCTIONs-II (an example)</a:t>
            </a:r>
          </a:p>
        </p:txBody>
      </p:sp>
      <p:sp>
        <p:nvSpPr>
          <p:cNvPr id="18435" name="Rectangle 3"/>
          <p:cNvSpPr>
            <a:spLocks noChangeArrowheads="1"/>
          </p:cNvSpPr>
          <p:nvPr/>
        </p:nvSpPr>
        <p:spPr bwMode="auto">
          <a:xfrm>
            <a:off x="304800" y="1828800"/>
            <a:ext cx="3959225" cy="50069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AU" altLang="en-US" sz="1600"/>
              <a:t>PROCEDURE_SECTION</a:t>
            </a:r>
          </a:p>
          <a:p>
            <a:pPr eaLnBrk="1" hangingPunct="1">
              <a:spcBef>
                <a:spcPct val="0"/>
              </a:spcBef>
              <a:buClrTx/>
              <a:buSzTx/>
              <a:buFontTx/>
              <a:buNone/>
            </a:pPr>
            <a:r>
              <a:rPr lang="en-AU" altLang="en-US" sz="1600"/>
              <a:t>  </a:t>
            </a:r>
          </a:p>
          <a:p>
            <a:pPr eaLnBrk="1" hangingPunct="1">
              <a:spcBef>
                <a:spcPct val="0"/>
              </a:spcBef>
              <a:buClrTx/>
              <a:buSzTx/>
              <a:buFontTx/>
              <a:buNone/>
            </a:pPr>
            <a:r>
              <a:rPr lang="en-AU" altLang="en-US" sz="1600"/>
              <a:t>  // Set the fixed values</a:t>
            </a:r>
          </a:p>
          <a:p>
            <a:pPr eaLnBrk="1" hangingPunct="1">
              <a:spcBef>
                <a:spcPct val="0"/>
              </a:spcBef>
              <a:buClrTx/>
              <a:buSzTx/>
              <a:buFontTx/>
              <a:buNone/>
            </a:pPr>
            <a:r>
              <a:rPr lang="en-AU" altLang="en-US" sz="1600"/>
              <a:t>  SetFixed();</a:t>
            </a:r>
          </a:p>
          <a:p>
            <a:pPr eaLnBrk="1" hangingPunct="1">
              <a:spcBef>
                <a:spcPct val="0"/>
              </a:spcBef>
              <a:buClrTx/>
              <a:buSzTx/>
              <a:buFontTx/>
              <a:buNone/>
            </a:pPr>
            <a:r>
              <a:rPr lang="en-AU" altLang="en-US" sz="1600"/>
              <a:t>  </a:t>
            </a:r>
          </a:p>
          <a:p>
            <a:pPr eaLnBrk="1" hangingPunct="1">
              <a:spcBef>
                <a:spcPct val="0"/>
              </a:spcBef>
              <a:buClrTx/>
              <a:buSzTx/>
              <a:buFontTx/>
              <a:buNone/>
            </a:pPr>
            <a:r>
              <a:rPr lang="en-AU" altLang="en-US" sz="1600"/>
              <a:t>  // Calculate the N matrix</a:t>
            </a:r>
          </a:p>
          <a:p>
            <a:pPr eaLnBrk="1" hangingPunct="1">
              <a:spcBef>
                <a:spcPct val="0"/>
              </a:spcBef>
              <a:buClrTx/>
              <a:buSzTx/>
              <a:buFontTx/>
              <a:buNone/>
            </a:pPr>
            <a:r>
              <a:rPr lang="en-AU" altLang="en-US" sz="1600"/>
              <a:t>  InitialN();</a:t>
            </a:r>
          </a:p>
          <a:p>
            <a:pPr eaLnBrk="1" hangingPunct="1">
              <a:spcBef>
                <a:spcPct val="0"/>
              </a:spcBef>
              <a:buClrTx/>
              <a:buSzTx/>
              <a:buFontTx/>
              <a:buNone/>
            </a:pPr>
            <a:r>
              <a:rPr lang="en-AU" altLang="en-US" sz="1600"/>
              <a:t>  </a:t>
            </a:r>
          </a:p>
          <a:p>
            <a:pPr eaLnBrk="1" hangingPunct="1">
              <a:spcBef>
                <a:spcPct val="0"/>
              </a:spcBef>
              <a:buClrTx/>
              <a:buSzTx/>
              <a:buFontTx/>
              <a:buNone/>
            </a:pPr>
            <a:r>
              <a:rPr lang="en-AU" altLang="en-US" sz="1600"/>
              <a:t>  // Find the Index Likelihood</a:t>
            </a:r>
          </a:p>
          <a:p>
            <a:pPr eaLnBrk="1" hangingPunct="1">
              <a:spcBef>
                <a:spcPct val="0"/>
              </a:spcBef>
              <a:buClrTx/>
              <a:buSzTx/>
              <a:buFontTx/>
              <a:buNone/>
            </a:pPr>
            <a:r>
              <a:rPr lang="en-AU" altLang="en-US" sz="1600"/>
              <a:t>  Index_Likelihood();</a:t>
            </a:r>
          </a:p>
          <a:p>
            <a:pPr eaLnBrk="1" hangingPunct="1">
              <a:spcBef>
                <a:spcPct val="0"/>
              </a:spcBef>
              <a:buClrTx/>
              <a:buSzTx/>
              <a:buFontTx/>
              <a:buNone/>
            </a:pPr>
            <a:r>
              <a:rPr lang="en-AU" altLang="en-US" sz="1600"/>
              <a:t>  // Find the age-composition likelihood</a:t>
            </a:r>
          </a:p>
          <a:p>
            <a:pPr eaLnBrk="1" hangingPunct="1">
              <a:spcBef>
                <a:spcPct val="0"/>
              </a:spcBef>
              <a:buClrTx/>
              <a:buSzTx/>
              <a:buFontTx/>
              <a:buNone/>
            </a:pPr>
            <a:r>
              <a:rPr lang="en-AU" altLang="en-US" sz="1600"/>
              <a:t>  if (CAAESS &gt; 0) Age_Likelihood();</a:t>
            </a:r>
          </a:p>
          <a:p>
            <a:pPr eaLnBrk="1" hangingPunct="1">
              <a:spcBef>
                <a:spcPct val="0"/>
              </a:spcBef>
              <a:buClrTx/>
              <a:buSzTx/>
              <a:buFontTx/>
              <a:buNone/>
            </a:pPr>
            <a:r>
              <a:rPr lang="en-AU" altLang="en-US" sz="1600"/>
              <a:t>  // Find the length-composition likelihood</a:t>
            </a:r>
          </a:p>
          <a:p>
            <a:pPr eaLnBrk="1" hangingPunct="1">
              <a:spcBef>
                <a:spcPct val="0"/>
              </a:spcBef>
              <a:buClrTx/>
              <a:buSzTx/>
              <a:buFontTx/>
              <a:buNone/>
            </a:pPr>
            <a:r>
              <a:rPr lang="en-AU" altLang="en-US" sz="1600"/>
              <a:t>  if (NLLESS &gt; 0) Length_Likelihood();</a:t>
            </a:r>
          </a:p>
          <a:p>
            <a:pPr eaLnBrk="1" hangingPunct="1">
              <a:spcBef>
                <a:spcPct val="0"/>
              </a:spcBef>
              <a:buClrTx/>
              <a:buSzTx/>
              <a:buFontTx/>
              <a:buNone/>
            </a:pPr>
            <a:endParaRPr lang="en-AU" altLang="en-US" sz="1600"/>
          </a:p>
          <a:p>
            <a:pPr eaLnBrk="1" hangingPunct="1">
              <a:spcBef>
                <a:spcPct val="0"/>
              </a:spcBef>
              <a:buClrTx/>
              <a:buSzTx/>
              <a:buFontTx/>
              <a:buNone/>
            </a:pPr>
            <a:r>
              <a:rPr lang="en-AU" altLang="en-US" sz="1600"/>
              <a:t>FUNCTION SetFixed</a:t>
            </a:r>
          </a:p>
          <a:p>
            <a:pPr eaLnBrk="1" hangingPunct="1">
              <a:spcBef>
                <a:spcPct val="0"/>
              </a:spcBef>
              <a:buClrTx/>
              <a:buSzTx/>
              <a:buFontTx/>
              <a:buNone/>
            </a:pPr>
            <a:r>
              <a:rPr lang="en-AU" altLang="en-US" sz="1600"/>
              <a:t>  Code</a:t>
            </a:r>
          </a:p>
          <a:p>
            <a:pPr eaLnBrk="1" hangingPunct="1">
              <a:spcBef>
                <a:spcPct val="0"/>
              </a:spcBef>
              <a:buClrTx/>
              <a:buSzTx/>
              <a:buFontTx/>
              <a:buNone/>
            </a:pPr>
            <a:endParaRPr lang="en-AU" altLang="en-US" sz="1600"/>
          </a:p>
          <a:p>
            <a:pPr eaLnBrk="1" hangingPunct="1">
              <a:spcBef>
                <a:spcPct val="0"/>
              </a:spcBef>
              <a:buClrTx/>
              <a:buSzTx/>
              <a:buFontTx/>
              <a:buNone/>
            </a:pPr>
            <a:r>
              <a:rPr lang="en-AU" altLang="en-US" sz="1600"/>
              <a:t>FUNCTION InitialN</a:t>
            </a:r>
          </a:p>
          <a:p>
            <a:pPr eaLnBrk="1" hangingPunct="1">
              <a:spcBef>
                <a:spcPct val="0"/>
              </a:spcBef>
              <a:buClrTx/>
              <a:buSzTx/>
              <a:buFontTx/>
              <a:buNone/>
            </a:pPr>
            <a:r>
              <a:rPr lang="en-AU" altLang="en-US" sz="1600"/>
              <a:t>  Code</a:t>
            </a:r>
          </a:p>
        </p:txBody>
      </p:sp>
      <p:sp>
        <p:nvSpPr>
          <p:cNvPr id="18436" name="Text Box 4"/>
          <p:cNvSpPr txBox="1">
            <a:spLocks noChangeArrowheads="1"/>
          </p:cNvSpPr>
          <p:nvPr/>
        </p:nvSpPr>
        <p:spPr bwMode="auto">
          <a:xfrm>
            <a:off x="4559300" y="1905000"/>
            <a:ext cx="3487738" cy="847725"/>
          </a:xfrm>
          <a:prstGeom prst="rect">
            <a:avLst/>
          </a:prstGeom>
          <a:noFill/>
          <a:ln w="254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en-US" sz="2400"/>
              <a:t>These are function calls </a:t>
            </a:r>
          </a:p>
          <a:p>
            <a:pPr algn="ctr" eaLnBrk="1" hangingPunct="1">
              <a:spcBef>
                <a:spcPct val="0"/>
              </a:spcBef>
              <a:buClrTx/>
              <a:buSzTx/>
              <a:buFontTx/>
              <a:buNone/>
            </a:pPr>
            <a:r>
              <a:rPr lang="en-US" altLang="en-US" sz="2400"/>
              <a:t>– note the need for “()”</a:t>
            </a:r>
          </a:p>
        </p:txBody>
      </p:sp>
      <p:sp>
        <p:nvSpPr>
          <p:cNvPr id="18437" name="Line 5"/>
          <p:cNvSpPr>
            <a:spLocks noChangeShapeType="1"/>
          </p:cNvSpPr>
          <p:nvPr/>
        </p:nvSpPr>
        <p:spPr bwMode="auto">
          <a:xfrm flipH="1">
            <a:off x="1600200" y="2133600"/>
            <a:ext cx="2971800" cy="6096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8438" name="Line 6"/>
          <p:cNvSpPr>
            <a:spLocks noChangeShapeType="1"/>
          </p:cNvSpPr>
          <p:nvPr/>
        </p:nvSpPr>
        <p:spPr bwMode="auto">
          <a:xfrm flipH="1">
            <a:off x="1524000" y="2438400"/>
            <a:ext cx="3048000" cy="10668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8439" name="Text Box 7"/>
          <p:cNvSpPr txBox="1">
            <a:spLocks noChangeArrowheads="1"/>
          </p:cNvSpPr>
          <p:nvPr/>
        </p:nvSpPr>
        <p:spPr bwMode="auto">
          <a:xfrm>
            <a:off x="4724400" y="4572000"/>
            <a:ext cx="3940175" cy="1577975"/>
          </a:xfrm>
          <a:prstGeom prst="rect">
            <a:avLst/>
          </a:prstGeom>
          <a:noFill/>
          <a:ln w="254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en-US" sz="2400"/>
              <a:t>This the BODY of the function SetFixed – note the need for the word FUNCTION</a:t>
            </a:r>
          </a:p>
        </p:txBody>
      </p:sp>
      <p:sp>
        <p:nvSpPr>
          <p:cNvPr id="18440" name="Line 8"/>
          <p:cNvSpPr>
            <a:spLocks noChangeShapeType="1"/>
          </p:cNvSpPr>
          <p:nvPr/>
        </p:nvSpPr>
        <p:spPr bwMode="auto">
          <a:xfrm flipH="1">
            <a:off x="2362200" y="5181600"/>
            <a:ext cx="2286000" cy="5334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Tree>
    <p:extLst>
      <p:ext uri="{BB962C8B-B14F-4D97-AF65-F5344CB8AC3E}">
        <p14:creationId xmlns:p14="http://schemas.microsoft.com/office/powerpoint/2010/main" val="17208526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fontScale="90000"/>
          </a:bodyPr>
          <a:lstStyle/>
          <a:p>
            <a:pPr algn="ctr" eaLnBrk="1" hangingPunct="1"/>
            <a:r>
              <a:rPr lang="en-US" altLang="en-US" sz="4000" smtClean="0"/>
              <a:t>FUNCTIONs-III </a:t>
            </a:r>
            <a:br>
              <a:rPr lang="en-US" altLang="en-US" sz="4000" smtClean="0"/>
            </a:br>
            <a:r>
              <a:rPr lang="en-US" altLang="en-US" sz="4000" smtClean="0"/>
              <a:t>(passing parameters)</a:t>
            </a:r>
          </a:p>
        </p:txBody>
      </p:sp>
      <p:sp>
        <p:nvSpPr>
          <p:cNvPr id="19459" name="Rectangle 3"/>
          <p:cNvSpPr>
            <a:spLocks noGrp="1" noChangeArrowheads="1"/>
          </p:cNvSpPr>
          <p:nvPr>
            <p:ph type="body" idx="1"/>
          </p:nvPr>
        </p:nvSpPr>
        <p:spPr/>
        <p:txBody>
          <a:bodyPr/>
          <a:lstStyle/>
          <a:p>
            <a:pPr eaLnBrk="1" hangingPunct="1">
              <a:lnSpc>
                <a:spcPct val="80000"/>
              </a:lnSpc>
            </a:pPr>
            <a:r>
              <a:rPr lang="en-US" altLang="en-US" sz="2800" smtClean="0"/>
              <a:t>Most computer languages (including C++) allow parameters to be “passed” between a calling program and a function. </a:t>
            </a:r>
          </a:p>
          <a:p>
            <a:pPr eaLnBrk="1" hangingPunct="1">
              <a:lnSpc>
                <a:spcPct val="80000"/>
              </a:lnSpc>
            </a:pPr>
            <a:r>
              <a:rPr lang="en-US" altLang="en-US" sz="2800" smtClean="0"/>
              <a:t>This is to be avoided when using ADMB (an exception to this will be discussed later).</a:t>
            </a:r>
          </a:p>
          <a:p>
            <a:pPr eaLnBrk="1" hangingPunct="1">
              <a:lnSpc>
                <a:spcPct val="80000"/>
              </a:lnSpc>
            </a:pPr>
            <a:r>
              <a:rPr lang="en-US" altLang="en-US" sz="2800" smtClean="0"/>
              <a:t>To make a variable common to all functions, declare it in the DATA_SECTION (input data or functions of the input data; any integer values) or the PARAMETER_SECTION (variables that depend on the model parameters).</a:t>
            </a:r>
          </a:p>
        </p:txBody>
      </p:sp>
    </p:spTree>
    <p:extLst>
      <p:ext uri="{BB962C8B-B14F-4D97-AF65-F5344CB8AC3E}">
        <p14:creationId xmlns:p14="http://schemas.microsoft.com/office/powerpoint/2010/main" val="30817938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normAutofit fontScale="90000"/>
          </a:bodyPr>
          <a:lstStyle/>
          <a:p>
            <a:pPr algn="ctr" eaLnBrk="1" hangingPunct="1"/>
            <a:r>
              <a:rPr lang="en-US" altLang="en-US" sz="4000" smtClean="0"/>
              <a:t>Declaring Variables in the PROCEDURE_SECTION</a:t>
            </a:r>
          </a:p>
        </p:txBody>
      </p:sp>
      <p:sp>
        <p:nvSpPr>
          <p:cNvPr id="20483" name="Rectangle 3"/>
          <p:cNvSpPr>
            <a:spLocks noGrp="1" noChangeArrowheads="1"/>
          </p:cNvSpPr>
          <p:nvPr>
            <p:ph type="body" idx="1"/>
          </p:nvPr>
        </p:nvSpPr>
        <p:spPr/>
        <p:txBody>
          <a:bodyPr/>
          <a:lstStyle/>
          <a:p>
            <a:pPr eaLnBrk="1" hangingPunct="1"/>
            <a:r>
              <a:rPr lang="en-US" altLang="en-US" smtClean="0"/>
              <a:t>You will often need “temporary” variables in the PROCEDURE_SECTION or the REPORT_SECTION. These can be declared by adding:</a:t>
            </a:r>
          </a:p>
          <a:p>
            <a:pPr lvl="1" eaLnBrk="1" hangingPunct="1"/>
            <a:r>
              <a:rPr lang="en-US" altLang="en-US" smtClean="0"/>
              <a:t>“int variable_name” for an integer;</a:t>
            </a:r>
          </a:p>
          <a:p>
            <a:pPr lvl="1" eaLnBrk="1" hangingPunct="1"/>
            <a:r>
              <a:rPr lang="en-US" altLang="en-US" smtClean="0"/>
              <a:t>“dvariable variable_name” for a real;</a:t>
            </a:r>
          </a:p>
          <a:p>
            <a:pPr lvl="1" eaLnBrk="1" hangingPunct="1"/>
            <a:r>
              <a:rPr lang="en-US" altLang="en-US" smtClean="0"/>
              <a:t>“dvar_vector variable_name(a,b)” for a vector.</a:t>
            </a:r>
          </a:p>
          <a:p>
            <a:pPr eaLnBrk="1" hangingPunct="1">
              <a:buFont typeface="Wingdings" panose="05000000000000000000" pitchFamily="2" charset="2"/>
              <a:buNone/>
            </a:pPr>
            <a:r>
              <a:rPr lang="en-US" altLang="en-US" smtClean="0"/>
              <a:t>   at the start of a FUNCTION.</a:t>
            </a:r>
          </a:p>
          <a:p>
            <a:pPr eaLnBrk="1" hangingPunct="1"/>
            <a:endParaRPr lang="en-US" altLang="en-US" smtClean="0"/>
          </a:p>
        </p:txBody>
      </p:sp>
    </p:spTree>
    <p:extLst>
      <p:ext uri="{BB962C8B-B14F-4D97-AF65-F5344CB8AC3E}">
        <p14:creationId xmlns:p14="http://schemas.microsoft.com/office/powerpoint/2010/main" val="2037131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Models in fisheries, fitting to data</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Common exercise in fisheries and wildlife science is fitting a model to some data.</a:t>
            </a:r>
          </a:p>
          <a:p>
            <a:r>
              <a:rPr lang="en-US" dirty="0" smtClean="0"/>
              <a:t>These models (and the data they are fit to) can be simple to more complicated.</a:t>
            </a:r>
          </a:p>
          <a:p>
            <a:pPr marL="342900" lvl="1" indent="-342900">
              <a:buFont typeface="Arial"/>
              <a:buChar char="•"/>
            </a:pPr>
            <a:r>
              <a:rPr lang="en-US" dirty="0"/>
              <a:t>e.g.  Regressions, stock-recruitment analysis, population dynamics models, etc</a:t>
            </a:r>
            <a:r>
              <a:rPr lang="en-US" dirty="0" smtClean="0"/>
              <a:t>.</a:t>
            </a:r>
          </a:p>
          <a:p>
            <a:r>
              <a:rPr lang="en-US" dirty="0" smtClean="0"/>
              <a:t>Optimization tools in statistical software (e.g. lm() or </a:t>
            </a:r>
            <a:r>
              <a:rPr lang="en-US" dirty="0" err="1" smtClean="0"/>
              <a:t>nls</a:t>
            </a:r>
            <a:r>
              <a:rPr lang="en-US" dirty="0" smtClean="0"/>
              <a:t>() in R) can be used in a lot of instances.</a:t>
            </a:r>
          </a:p>
          <a:p>
            <a:r>
              <a:rPr lang="en-US" dirty="0" smtClean="0"/>
              <a:t>Custom-built objective functions can also be helpful (e.g. using optimize() in R ).</a:t>
            </a:r>
          </a:p>
          <a:p>
            <a:r>
              <a:rPr lang="en-US" dirty="0" smtClean="0"/>
              <a:t>Sometimes though, these tools can be either slow, or unstable when our models contain lots of parameters or datasets become large.</a:t>
            </a:r>
          </a:p>
        </p:txBody>
      </p:sp>
    </p:spTree>
    <p:extLst>
      <p:ext uri="{BB962C8B-B14F-4D97-AF65-F5344CB8AC3E}">
        <p14:creationId xmlns:p14="http://schemas.microsoft.com/office/powerpoint/2010/main" val="17773365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algn="ctr" eaLnBrk="1" hangingPunct="1"/>
            <a:r>
              <a:rPr lang="en-US" altLang="en-US" smtClean="0"/>
              <a:t>Commands in other Sections</a:t>
            </a:r>
          </a:p>
        </p:txBody>
      </p:sp>
      <p:sp>
        <p:nvSpPr>
          <p:cNvPr id="21507" name="Rectangle 3"/>
          <p:cNvSpPr>
            <a:spLocks noGrp="1" noChangeArrowheads="1"/>
          </p:cNvSpPr>
          <p:nvPr>
            <p:ph type="body" idx="1"/>
          </p:nvPr>
        </p:nvSpPr>
        <p:spPr/>
        <p:txBody>
          <a:bodyPr/>
          <a:lstStyle/>
          <a:p>
            <a:pPr eaLnBrk="1" hangingPunct="1">
              <a:lnSpc>
                <a:spcPct val="80000"/>
              </a:lnSpc>
            </a:pPr>
            <a:r>
              <a:rPr lang="en-US" altLang="en-US" sz="2400" smtClean="0"/>
              <a:t>Standard C++ commands can be used in the </a:t>
            </a:r>
            <a:r>
              <a:rPr lang="en-US" altLang="en-US" sz="2400" i="1" smtClean="0">
                <a:solidFill>
                  <a:schemeClr val="tx2"/>
                </a:solidFill>
              </a:rPr>
              <a:t>PROCEDURE</a:t>
            </a:r>
            <a:r>
              <a:rPr lang="en-US" altLang="en-US" sz="2400" smtClean="0"/>
              <a:t>, </a:t>
            </a:r>
            <a:r>
              <a:rPr lang="en-US" altLang="en-US" sz="2400" i="1" smtClean="0">
                <a:solidFill>
                  <a:schemeClr val="tx2"/>
                </a:solidFill>
              </a:rPr>
              <a:t>REPORT</a:t>
            </a:r>
            <a:r>
              <a:rPr lang="en-US" altLang="en-US" sz="2400" smtClean="0"/>
              <a:t> and </a:t>
            </a:r>
            <a:r>
              <a:rPr lang="en-US" altLang="en-US" sz="2400" i="1" smtClean="0">
                <a:solidFill>
                  <a:schemeClr val="tx2"/>
                </a:solidFill>
              </a:rPr>
              <a:t>PRELIMINARY_CALCS</a:t>
            </a:r>
            <a:r>
              <a:rPr lang="en-US" altLang="en-US" sz="2400" smtClean="0"/>
              <a:t> sections.</a:t>
            </a:r>
          </a:p>
          <a:p>
            <a:pPr eaLnBrk="1" hangingPunct="1">
              <a:lnSpc>
                <a:spcPct val="80000"/>
              </a:lnSpc>
            </a:pPr>
            <a:r>
              <a:rPr lang="en-US" altLang="en-US" sz="2400" smtClean="0"/>
              <a:t>To use standard C++ commands in the </a:t>
            </a:r>
            <a:r>
              <a:rPr lang="en-US" altLang="en-US" sz="2400" i="1" smtClean="0">
                <a:solidFill>
                  <a:schemeClr val="folHlink"/>
                </a:solidFill>
              </a:rPr>
              <a:t>DATA</a:t>
            </a:r>
            <a:r>
              <a:rPr lang="en-US" altLang="en-US" sz="2400" smtClean="0"/>
              <a:t> and </a:t>
            </a:r>
            <a:r>
              <a:rPr lang="en-US" altLang="en-US" sz="2400" i="1" smtClean="0">
                <a:solidFill>
                  <a:schemeClr val="folHlink"/>
                </a:solidFill>
              </a:rPr>
              <a:t>PARAMETER</a:t>
            </a:r>
            <a:r>
              <a:rPr lang="en-US" altLang="en-US" sz="2400" smtClean="0"/>
              <a:t> sections use either:</a:t>
            </a:r>
          </a:p>
          <a:p>
            <a:pPr eaLnBrk="1" hangingPunct="1">
              <a:lnSpc>
                <a:spcPct val="80000"/>
              </a:lnSpc>
              <a:buFont typeface="Wingdings" panose="05000000000000000000" pitchFamily="2" charset="2"/>
              <a:buNone/>
            </a:pPr>
            <a:r>
              <a:rPr lang="en-US" altLang="en-US" sz="2400" smtClean="0"/>
              <a:t>			</a:t>
            </a:r>
          </a:p>
          <a:p>
            <a:pPr eaLnBrk="1" hangingPunct="1">
              <a:lnSpc>
                <a:spcPct val="80000"/>
              </a:lnSpc>
              <a:buFont typeface="Wingdings" panose="05000000000000000000" pitchFamily="2" charset="2"/>
              <a:buNone/>
            </a:pPr>
            <a:r>
              <a:rPr lang="en-US" altLang="en-US" sz="2400" smtClean="0"/>
              <a:t>			!! Statement;</a:t>
            </a:r>
          </a:p>
          <a:p>
            <a:pPr eaLnBrk="1" hangingPunct="1">
              <a:lnSpc>
                <a:spcPct val="80000"/>
              </a:lnSpc>
              <a:buFont typeface="Wingdings" panose="05000000000000000000" pitchFamily="2" charset="2"/>
              <a:buNone/>
            </a:pPr>
            <a:endParaRPr lang="en-US" altLang="en-US" sz="2400" smtClean="0"/>
          </a:p>
          <a:p>
            <a:pPr eaLnBrk="1" hangingPunct="1">
              <a:lnSpc>
                <a:spcPct val="80000"/>
              </a:lnSpc>
              <a:buFont typeface="Wingdings" panose="05000000000000000000" pitchFamily="2" charset="2"/>
              <a:buNone/>
            </a:pPr>
            <a:r>
              <a:rPr lang="en-US" altLang="en-US" sz="2400" smtClean="0"/>
              <a:t>			LOCAL_CALCS</a:t>
            </a:r>
          </a:p>
          <a:p>
            <a:pPr eaLnBrk="1" hangingPunct="1">
              <a:lnSpc>
                <a:spcPct val="80000"/>
              </a:lnSpc>
              <a:buFont typeface="Wingdings" panose="05000000000000000000" pitchFamily="2" charset="2"/>
              <a:buNone/>
            </a:pPr>
            <a:r>
              <a:rPr lang="en-US" altLang="en-US" sz="2400" smtClean="0"/>
              <a:t>			    Statements;</a:t>
            </a:r>
          </a:p>
          <a:p>
            <a:pPr eaLnBrk="1" hangingPunct="1">
              <a:lnSpc>
                <a:spcPct val="80000"/>
              </a:lnSpc>
              <a:buFont typeface="Wingdings" panose="05000000000000000000" pitchFamily="2" charset="2"/>
              <a:buNone/>
            </a:pPr>
            <a:r>
              <a:rPr lang="en-US" altLang="en-US" sz="2400" smtClean="0"/>
              <a:t>			END_CALCS</a:t>
            </a:r>
          </a:p>
          <a:p>
            <a:pPr eaLnBrk="1" hangingPunct="1">
              <a:lnSpc>
                <a:spcPct val="80000"/>
              </a:lnSpc>
            </a:pPr>
            <a:endParaRPr lang="en-US" altLang="en-US" sz="2400" smtClean="0"/>
          </a:p>
        </p:txBody>
      </p:sp>
    </p:spTree>
    <p:extLst>
      <p:ext uri="{BB962C8B-B14F-4D97-AF65-F5344CB8AC3E}">
        <p14:creationId xmlns:p14="http://schemas.microsoft.com/office/powerpoint/2010/main" val="1745748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algn="ctr" eaLnBrk="1" hangingPunct="1"/>
            <a:r>
              <a:rPr lang="en-US" altLang="en-US" smtClean="0"/>
              <a:t>Hints: Debugging</a:t>
            </a:r>
          </a:p>
        </p:txBody>
      </p:sp>
      <p:sp>
        <p:nvSpPr>
          <p:cNvPr id="22531" name="Rectangle 3"/>
          <p:cNvSpPr>
            <a:spLocks noGrp="1" noChangeArrowheads="1"/>
          </p:cNvSpPr>
          <p:nvPr>
            <p:ph type="body" idx="1"/>
          </p:nvPr>
        </p:nvSpPr>
        <p:spPr>
          <a:xfrm>
            <a:off x="1182688" y="2017713"/>
            <a:ext cx="7772400" cy="4764087"/>
          </a:xfrm>
        </p:spPr>
        <p:txBody>
          <a:bodyPr/>
          <a:lstStyle/>
          <a:p>
            <a:pPr eaLnBrk="1" hangingPunct="1">
              <a:lnSpc>
                <a:spcPct val="80000"/>
              </a:lnSpc>
            </a:pPr>
            <a:r>
              <a:rPr lang="en-US" altLang="en-US" sz="2800" smtClean="0"/>
              <a:t>ADMB code is NOT easy to debug:</a:t>
            </a:r>
          </a:p>
          <a:p>
            <a:pPr lvl="1" eaLnBrk="1" hangingPunct="1">
              <a:lnSpc>
                <a:spcPct val="80000"/>
              </a:lnSpc>
            </a:pPr>
            <a:r>
              <a:rPr lang="en-US" altLang="en-US" sz="2400" smtClean="0"/>
              <a:t>If you run the DOS version of the compiler, the error messages relate to the CPP file and NOT the TPL file.</a:t>
            </a:r>
          </a:p>
          <a:p>
            <a:pPr lvl="1" eaLnBrk="1" hangingPunct="1">
              <a:lnSpc>
                <a:spcPct val="80000"/>
              </a:lnSpc>
            </a:pPr>
            <a:r>
              <a:rPr lang="en-US" altLang="en-US" sz="2400" smtClean="0"/>
              <a:t>Watch for errors during the TPL2CPP phase of the compilation.</a:t>
            </a:r>
          </a:p>
          <a:p>
            <a:pPr lvl="1" eaLnBrk="1" hangingPunct="1">
              <a:lnSpc>
                <a:spcPct val="80000"/>
              </a:lnSpc>
            </a:pPr>
            <a:r>
              <a:rPr lang="en-US" altLang="en-US" sz="2400" smtClean="0"/>
              <a:t>Use “</a:t>
            </a:r>
            <a:r>
              <a:rPr lang="en-US" altLang="en-US" sz="2400" i="1" smtClean="0">
                <a:solidFill>
                  <a:schemeClr val="folHlink"/>
                </a:solidFill>
              </a:rPr>
              <a:t>cout</a:t>
            </a:r>
            <a:r>
              <a:rPr lang="en-US" altLang="en-US" sz="2400" smtClean="0"/>
              <a:t>” to output variables to the screen so you can check that the function is being calculated correctly.</a:t>
            </a:r>
          </a:p>
          <a:p>
            <a:pPr lvl="1" eaLnBrk="1" hangingPunct="1">
              <a:lnSpc>
                <a:spcPct val="80000"/>
              </a:lnSpc>
            </a:pPr>
            <a:r>
              <a:rPr lang="en-US" altLang="en-US" sz="2400" smtClean="0"/>
              <a:t>I often test code by running it with no variables being estimated (just an objective function equal to </a:t>
            </a:r>
            <a:r>
              <a:rPr lang="en-US" altLang="en-US" sz="2400" i="1" smtClean="0">
                <a:solidFill>
                  <a:schemeClr val="folHlink"/>
                </a:solidFill>
              </a:rPr>
              <a:t>dummy*dummy</a:t>
            </a:r>
            <a:r>
              <a:rPr lang="en-US" altLang="en-US" sz="2400" smtClean="0"/>
              <a:t> where </a:t>
            </a:r>
            <a:r>
              <a:rPr lang="en-US" altLang="en-US" sz="2400" i="1" smtClean="0">
                <a:solidFill>
                  <a:schemeClr val="folHlink"/>
                </a:solidFill>
              </a:rPr>
              <a:t>dummy</a:t>
            </a:r>
            <a:r>
              <a:rPr lang="en-US" altLang="en-US" sz="2400" smtClean="0"/>
              <a:t> is a new variable that does not appear in the model). This allows me to check the calculations “by hand”.</a:t>
            </a:r>
          </a:p>
        </p:txBody>
      </p:sp>
    </p:spTree>
    <p:extLst>
      <p:ext uri="{BB962C8B-B14F-4D97-AF65-F5344CB8AC3E}">
        <p14:creationId xmlns:p14="http://schemas.microsoft.com/office/powerpoint/2010/main" val="23520390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algn="ctr" eaLnBrk="1" hangingPunct="1"/>
            <a:r>
              <a:rPr lang="en-US" altLang="en-US" smtClean="0"/>
              <a:t>Programming Style</a:t>
            </a:r>
          </a:p>
        </p:txBody>
      </p:sp>
      <p:sp>
        <p:nvSpPr>
          <p:cNvPr id="23555" name="Rectangle 3"/>
          <p:cNvSpPr>
            <a:spLocks noGrp="1" noChangeArrowheads="1"/>
          </p:cNvSpPr>
          <p:nvPr>
            <p:ph type="body" idx="1"/>
          </p:nvPr>
        </p:nvSpPr>
        <p:spPr/>
        <p:txBody>
          <a:bodyPr/>
          <a:lstStyle/>
          <a:p>
            <a:pPr eaLnBrk="1" hangingPunct="1">
              <a:lnSpc>
                <a:spcPct val="90000"/>
              </a:lnSpc>
            </a:pPr>
            <a:r>
              <a:rPr lang="en-US" altLang="en-US" sz="2800" smtClean="0"/>
              <a:t>Comment, comment, comment:</a:t>
            </a:r>
          </a:p>
          <a:p>
            <a:pPr lvl="1" eaLnBrk="1" hangingPunct="1">
              <a:lnSpc>
                <a:spcPct val="90000"/>
              </a:lnSpc>
            </a:pPr>
            <a:r>
              <a:rPr lang="en-US" altLang="en-US" sz="2400" smtClean="0"/>
              <a:t>Always include a comment (indicated by “//”) at the start of the program that states what it does.</a:t>
            </a:r>
          </a:p>
          <a:p>
            <a:pPr lvl="1" eaLnBrk="1" hangingPunct="1">
              <a:lnSpc>
                <a:spcPct val="90000"/>
              </a:lnSpc>
            </a:pPr>
            <a:r>
              <a:rPr lang="en-US" altLang="en-US" sz="2400" smtClean="0"/>
              <a:t>Split ideas / blocks of code with blank lines and comments. </a:t>
            </a:r>
          </a:p>
          <a:p>
            <a:pPr lvl="1" eaLnBrk="1" hangingPunct="1">
              <a:lnSpc>
                <a:spcPct val="90000"/>
              </a:lnSpc>
            </a:pPr>
            <a:r>
              <a:rPr lang="en-US" altLang="en-US" sz="2400" smtClean="0"/>
              <a:t>Use “inline” comments to refer to equations and meanings of variables.</a:t>
            </a:r>
          </a:p>
          <a:p>
            <a:pPr lvl="1" eaLnBrk="1" hangingPunct="1">
              <a:lnSpc>
                <a:spcPct val="90000"/>
              </a:lnSpc>
            </a:pPr>
            <a:r>
              <a:rPr lang="en-US" altLang="en-US" sz="2400" smtClean="0"/>
              <a:t>Indent blocks of code to increase clarity.</a:t>
            </a:r>
          </a:p>
          <a:p>
            <a:pPr lvl="1" eaLnBrk="1" hangingPunct="1">
              <a:lnSpc>
                <a:spcPct val="90000"/>
              </a:lnSpc>
            </a:pPr>
            <a:r>
              <a:rPr lang="en-US" altLang="en-US" sz="2400" smtClean="0"/>
              <a:t>Include comments in your data files (indicated by “#”).</a:t>
            </a:r>
          </a:p>
        </p:txBody>
      </p:sp>
    </p:spTree>
    <p:extLst>
      <p:ext uri="{BB962C8B-B14F-4D97-AF65-F5344CB8AC3E}">
        <p14:creationId xmlns:p14="http://schemas.microsoft.com/office/powerpoint/2010/main" val="19123205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algn="ctr" eaLnBrk="1" hangingPunct="1"/>
            <a:r>
              <a:rPr lang="en-US" altLang="en-US" smtClean="0"/>
              <a:t>Programming Hints</a:t>
            </a:r>
          </a:p>
        </p:txBody>
      </p:sp>
      <p:sp>
        <p:nvSpPr>
          <p:cNvPr id="24579" name="Rectangle 3"/>
          <p:cNvSpPr>
            <a:spLocks noGrp="1" noChangeArrowheads="1"/>
          </p:cNvSpPr>
          <p:nvPr>
            <p:ph type="body" idx="1"/>
          </p:nvPr>
        </p:nvSpPr>
        <p:spPr/>
        <p:txBody>
          <a:bodyPr/>
          <a:lstStyle/>
          <a:p>
            <a:pPr eaLnBrk="1" hangingPunct="1">
              <a:lnSpc>
                <a:spcPct val="90000"/>
              </a:lnSpc>
            </a:pPr>
            <a:r>
              <a:rPr lang="en-US" altLang="en-US" sz="2400" smtClean="0">
                <a:solidFill>
                  <a:schemeClr val="hlink"/>
                </a:solidFill>
              </a:rPr>
              <a:t>Start simple</a:t>
            </a:r>
            <a:r>
              <a:rPr lang="en-US" altLang="en-US" sz="2400" smtClean="0"/>
              <a:t>: develop a routine, test it, develop the next routine, …</a:t>
            </a:r>
          </a:p>
          <a:p>
            <a:pPr eaLnBrk="1" hangingPunct="1">
              <a:lnSpc>
                <a:spcPct val="90000"/>
              </a:lnSpc>
            </a:pPr>
            <a:r>
              <a:rPr lang="en-US" altLang="en-US" sz="2400" smtClean="0">
                <a:solidFill>
                  <a:schemeClr val="hlink"/>
                </a:solidFill>
              </a:rPr>
              <a:t>Use cout</a:t>
            </a:r>
            <a:r>
              <a:rPr lang="en-US" altLang="en-US" sz="2400" smtClean="0"/>
              <a:t>: test code by writing out intermediate results (</a:t>
            </a:r>
            <a:r>
              <a:rPr lang="en-US" altLang="en-US" sz="1600" smtClean="0"/>
              <a:t>you should then check that the values output are correct given the values for the parameters – the first call of the function will involve the parameters being set to their initial values</a:t>
            </a:r>
            <a:r>
              <a:rPr lang="en-US" altLang="en-US" sz="2400" smtClean="0"/>
              <a:t>).</a:t>
            </a:r>
          </a:p>
          <a:p>
            <a:pPr eaLnBrk="1" hangingPunct="1">
              <a:lnSpc>
                <a:spcPct val="90000"/>
              </a:lnSpc>
            </a:pPr>
            <a:r>
              <a:rPr lang="en-US" altLang="en-US" sz="2400" smtClean="0">
                <a:solidFill>
                  <a:schemeClr val="hlink"/>
                </a:solidFill>
              </a:rPr>
              <a:t>Cross compare</a:t>
            </a:r>
            <a:r>
              <a:rPr lang="en-US" altLang="en-US" sz="2400" smtClean="0"/>
              <a:t>: Write critical bits of code in EXCEL or R and check you get the correct function value.</a:t>
            </a:r>
          </a:p>
          <a:p>
            <a:pPr eaLnBrk="1" hangingPunct="1">
              <a:lnSpc>
                <a:spcPct val="90000"/>
              </a:lnSpc>
            </a:pPr>
            <a:r>
              <a:rPr lang="en-US" altLang="en-US" sz="2400" smtClean="0">
                <a:solidFill>
                  <a:schemeClr val="hlink"/>
                </a:solidFill>
              </a:rPr>
              <a:t>Never, ever, ever, believe your code is correct</a:t>
            </a:r>
            <a:r>
              <a:rPr lang="en-US" altLang="en-US" sz="2400" smtClean="0"/>
              <a:t>: always work on the assumption there is an error there somewhere!</a:t>
            </a:r>
          </a:p>
        </p:txBody>
      </p:sp>
    </p:spTree>
    <p:extLst>
      <p:ext uri="{BB962C8B-B14F-4D97-AF65-F5344CB8AC3E}">
        <p14:creationId xmlns:p14="http://schemas.microsoft.com/office/powerpoint/2010/main" val="28111902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algn="ctr" eaLnBrk="1" hangingPunct="1"/>
            <a:r>
              <a:rPr lang="en-US" altLang="en-US" smtClean="0"/>
              <a:t>The Example Problem-I</a:t>
            </a:r>
          </a:p>
        </p:txBody>
      </p:sp>
      <p:sp>
        <p:nvSpPr>
          <p:cNvPr id="25603" name="Rectangle 3"/>
          <p:cNvSpPr>
            <a:spLocks noGrp="1" noChangeArrowheads="1"/>
          </p:cNvSpPr>
          <p:nvPr>
            <p:ph type="body" sz="half" idx="1"/>
          </p:nvPr>
        </p:nvSpPr>
        <p:spPr>
          <a:xfrm>
            <a:off x="1182688" y="2017713"/>
            <a:ext cx="7732712" cy="4114800"/>
          </a:xfrm>
        </p:spPr>
        <p:txBody>
          <a:bodyPr/>
          <a:lstStyle/>
          <a:p>
            <a:pPr eaLnBrk="1" hangingPunct="1"/>
            <a:r>
              <a:rPr lang="en-US" altLang="en-US" sz="2800" smtClean="0"/>
              <a:t>Fit the dynamic Schaefer model to the catch and effort data for Cape hake off the west coast of South Africa.</a:t>
            </a:r>
          </a:p>
          <a:p>
            <a:pPr eaLnBrk="1" hangingPunct="1"/>
            <a:endParaRPr lang="en-US" altLang="en-US" sz="2800" smtClean="0"/>
          </a:p>
          <a:p>
            <a:pPr eaLnBrk="1" hangingPunct="1"/>
            <a:endParaRPr lang="en-US" altLang="en-US" sz="2800" smtClean="0"/>
          </a:p>
          <a:p>
            <a:pPr eaLnBrk="1" hangingPunct="1"/>
            <a:r>
              <a:rPr lang="en-US" altLang="en-US" sz="2800" smtClean="0"/>
              <a:t>The data are located in the file LECTB.DAT</a:t>
            </a:r>
          </a:p>
        </p:txBody>
      </p:sp>
      <p:graphicFrame>
        <p:nvGraphicFramePr>
          <p:cNvPr id="25604" name="Object 4"/>
          <p:cNvGraphicFramePr>
            <a:graphicFrameLocks noChangeAspect="1"/>
          </p:cNvGraphicFramePr>
          <p:nvPr>
            <p:ph sz="quarter" idx="2"/>
          </p:nvPr>
        </p:nvGraphicFramePr>
        <p:xfrm>
          <a:off x="3429000" y="3429000"/>
          <a:ext cx="3505200" cy="968375"/>
        </p:xfrm>
        <a:graphic>
          <a:graphicData uri="http://schemas.openxmlformats.org/presentationml/2006/ole">
            <mc:AlternateContent xmlns:mc="http://schemas.openxmlformats.org/markup-compatibility/2006">
              <mc:Choice xmlns:v="urn:schemas-microsoft-com:vml" Requires="v">
                <p:oleObj spid="_x0000_s6150" name="Equation" r:id="rId3" imgW="2159000" imgH="596900" progId="Equation.DSMT4">
                  <p:embed/>
                </p:oleObj>
              </mc:Choice>
              <mc:Fallback>
                <p:oleObj name="Equation" r:id="rId3" imgW="2159000" imgH="5969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3429000"/>
                        <a:ext cx="3505200" cy="968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0213665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algn="ctr" eaLnBrk="1" hangingPunct="1"/>
            <a:r>
              <a:rPr lang="en-US" altLang="en-US" smtClean="0"/>
              <a:t>The Example Problem-II</a:t>
            </a:r>
          </a:p>
        </p:txBody>
      </p:sp>
      <p:sp>
        <p:nvSpPr>
          <p:cNvPr id="26627" name="Rectangle 3"/>
          <p:cNvSpPr>
            <a:spLocks noGrp="1" noChangeArrowheads="1"/>
          </p:cNvSpPr>
          <p:nvPr>
            <p:ph type="body" idx="1"/>
          </p:nvPr>
        </p:nvSpPr>
        <p:spPr>
          <a:xfrm>
            <a:off x="457200" y="2057400"/>
            <a:ext cx="3810000" cy="4648200"/>
          </a:xfrm>
          <a:noFill/>
          <a:ln>
            <a:solidFill>
              <a:schemeClr val="tx1"/>
            </a:solidFill>
            <a:miter lim="800000"/>
            <a:headEnd/>
            <a:tailEnd/>
          </a:ln>
        </p:spPr>
        <p:txBody>
          <a:bodyPr/>
          <a:lstStyle/>
          <a:p>
            <a:pPr eaLnBrk="1" hangingPunct="1">
              <a:lnSpc>
                <a:spcPct val="80000"/>
              </a:lnSpc>
              <a:buFont typeface="Wingdings" panose="05000000000000000000" pitchFamily="2" charset="2"/>
              <a:buNone/>
            </a:pPr>
            <a:r>
              <a:rPr lang="en-US" altLang="en-US" sz="1600" b="1" smtClean="0"/>
              <a:t>DATA_SECTION</a:t>
            </a:r>
          </a:p>
          <a:p>
            <a:pPr eaLnBrk="1" hangingPunct="1">
              <a:lnSpc>
                <a:spcPct val="80000"/>
              </a:lnSpc>
              <a:buFont typeface="Wingdings" panose="05000000000000000000" pitchFamily="2" charset="2"/>
              <a:buNone/>
            </a:pPr>
            <a:r>
              <a:rPr lang="en-US" altLang="en-US" sz="1600" b="1" smtClean="0"/>
              <a:t> init_int Fyear;                                 </a:t>
            </a:r>
          </a:p>
          <a:p>
            <a:pPr eaLnBrk="1" hangingPunct="1">
              <a:lnSpc>
                <a:spcPct val="80000"/>
              </a:lnSpc>
              <a:buFont typeface="Wingdings" panose="05000000000000000000" pitchFamily="2" charset="2"/>
              <a:buNone/>
            </a:pPr>
            <a:r>
              <a:rPr lang="en-US" altLang="en-US" sz="1600" b="1" smtClean="0"/>
              <a:t> init_int Lyear;                                 </a:t>
            </a:r>
          </a:p>
          <a:p>
            <a:pPr eaLnBrk="1" hangingPunct="1">
              <a:lnSpc>
                <a:spcPct val="80000"/>
              </a:lnSpc>
              <a:buFont typeface="Wingdings" panose="05000000000000000000" pitchFamily="2" charset="2"/>
              <a:buNone/>
            </a:pPr>
            <a:r>
              <a:rPr lang="en-US" altLang="en-US" sz="1600" b="1" smtClean="0"/>
              <a:t> init_vector Catch(Fyear,Lyear);                 </a:t>
            </a:r>
          </a:p>
          <a:p>
            <a:pPr eaLnBrk="1" hangingPunct="1">
              <a:lnSpc>
                <a:spcPct val="80000"/>
              </a:lnSpc>
              <a:buFont typeface="Wingdings" panose="05000000000000000000" pitchFamily="2" charset="2"/>
              <a:buNone/>
            </a:pPr>
            <a:r>
              <a:rPr lang="en-US" altLang="en-US" sz="1600" b="1" smtClean="0"/>
              <a:t> init_vector CPUE(Fyear,Lyear);                  </a:t>
            </a:r>
          </a:p>
          <a:p>
            <a:pPr eaLnBrk="1" hangingPunct="1">
              <a:lnSpc>
                <a:spcPct val="80000"/>
              </a:lnSpc>
              <a:buFont typeface="Wingdings" panose="05000000000000000000" pitchFamily="2" charset="2"/>
              <a:buNone/>
            </a:pPr>
            <a:r>
              <a:rPr lang="en-US" altLang="en-US" sz="1600" b="1" smtClean="0"/>
              <a:t> INITIALIZATION_SECTION</a:t>
            </a:r>
          </a:p>
          <a:p>
            <a:pPr eaLnBrk="1" hangingPunct="1">
              <a:lnSpc>
                <a:spcPct val="80000"/>
              </a:lnSpc>
              <a:buFont typeface="Wingdings" panose="05000000000000000000" pitchFamily="2" charset="2"/>
              <a:buNone/>
            </a:pPr>
            <a:r>
              <a:rPr lang="en-US" altLang="en-US" sz="1600" b="1" smtClean="0"/>
              <a:t> logr -0.6</a:t>
            </a:r>
          </a:p>
          <a:p>
            <a:pPr eaLnBrk="1" hangingPunct="1">
              <a:lnSpc>
                <a:spcPct val="80000"/>
              </a:lnSpc>
              <a:buFont typeface="Wingdings" panose="05000000000000000000" pitchFamily="2" charset="2"/>
              <a:buNone/>
            </a:pPr>
            <a:r>
              <a:rPr lang="en-US" altLang="en-US" sz="1600" b="1" smtClean="0"/>
              <a:t> logq -9</a:t>
            </a:r>
          </a:p>
          <a:p>
            <a:pPr eaLnBrk="1" hangingPunct="1">
              <a:lnSpc>
                <a:spcPct val="80000"/>
              </a:lnSpc>
              <a:buFont typeface="Wingdings" panose="05000000000000000000" pitchFamily="2" charset="2"/>
              <a:buNone/>
            </a:pPr>
            <a:r>
              <a:rPr lang="en-US" altLang="en-US" sz="1600" b="1" smtClean="0"/>
              <a:t> logK 8.5</a:t>
            </a:r>
          </a:p>
          <a:p>
            <a:pPr eaLnBrk="1" hangingPunct="1">
              <a:lnSpc>
                <a:spcPct val="80000"/>
              </a:lnSpc>
              <a:buFont typeface="Wingdings" panose="05000000000000000000" pitchFamily="2" charset="2"/>
              <a:buNone/>
            </a:pPr>
            <a:r>
              <a:rPr lang="en-US" altLang="en-US" sz="1600" b="1" smtClean="0"/>
              <a:t>PARAMETER_SECTION</a:t>
            </a:r>
          </a:p>
          <a:p>
            <a:pPr eaLnBrk="1" hangingPunct="1">
              <a:lnSpc>
                <a:spcPct val="80000"/>
              </a:lnSpc>
              <a:buFont typeface="Wingdings" panose="05000000000000000000" pitchFamily="2" charset="2"/>
              <a:buNone/>
            </a:pPr>
            <a:r>
              <a:rPr lang="en-US" altLang="en-US" sz="1600" b="1" smtClean="0"/>
              <a:t> init_number logr(1);</a:t>
            </a:r>
          </a:p>
          <a:p>
            <a:pPr eaLnBrk="1" hangingPunct="1">
              <a:lnSpc>
                <a:spcPct val="80000"/>
              </a:lnSpc>
              <a:buFont typeface="Wingdings" panose="05000000000000000000" pitchFamily="2" charset="2"/>
              <a:buNone/>
            </a:pPr>
            <a:r>
              <a:rPr lang="en-US" altLang="en-US" sz="1600" b="1" smtClean="0"/>
              <a:t> init_number logq(1);</a:t>
            </a:r>
          </a:p>
          <a:p>
            <a:pPr eaLnBrk="1" hangingPunct="1">
              <a:lnSpc>
                <a:spcPct val="80000"/>
              </a:lnSpc>
              <a:buFont typeface="Wingdings" panose="05000000000000000000" pitchFamily="2" charset="2"/>
              <a:buNone/>
            </a:pPr>
            <a:r>
              <a:rPr lang="en-US" altLang="en-US" sz="1600" b="1" smtClean="0"/>
              <a:t> init_number logK(1);</a:t>
            </a:r>
          </a:p>
          <a:p>
            <a:pPr eaLnBrk="1" hangingPunct="1">
              <a:lnSpc>
                <a:spcPct val="80000"/>
              </a:lnSpc>
              <a:buFont typeface="Wingdings" panose="05000000000000000000" pitchFamily="2" charset="2"/>
              <a:buNone/>
            </a:pPr>
            <a:r>
              <a:rPr lang="en-US" altLang="en-US" sz="1600" b="1" smtClean="0"/>
              <a:t> number r;</a:t>
            </a:r>
          </a:p>
          <a:p>
            <a:pPr eaLnBrk="1" hangingPunct="1">
              <a:lnSpc>
                <a:spcPct val="80000"/>
              </a:lnSpc>
              <a:buFont typeface="Wingdings" panose="05000000000000000000" pitchFamily="2" charset="2"/>
              <a:buNone/>
            </a:pPr>
            <a:r>
              <a:rPr lang="en-US" altLang="en-US" sz="1600" b="1" smtClean="0"/>
              <a:t> number q;</a:t>
            </a:r>
          </a:p>
          <a:p>
            <a:pPr eaLnBrk="1" hangingPunct="1">
              <a:lnSpc>
                <a:spcPct val="80000"/>
              </a:lnSpc>
              <a:buFont typeface="Wingdings" panose="05000000000000000000" pitchFamily="2" charset="2"/>
              <a:buNone/>
            </a:pPr>
            <a:r>
              <a:rPr lang="en-US" altLang="en-US" sz="1600" b="1" smtClean="0"/>
              <a:t> number K;</a:t>
            </a:r>
          </a:p>
          <a:p>
            <a:pPr eaLnBrk="1" hangingPunct="1">
              <a:lnSpc>
                <a:spcPct val="80000"/>
              </a:lnSpc>
              <a:buFont typeface="Wingdings" panose="05000000000000000000" pitchFamily="2" charset="2"/>
              <a:buNone/>
            </a:pPr>
            <a:r>
              <a:rPr lang="en-US" altLang="en-US" sz="1600" b="1" smtClean="0"/>
              <a:t>  vector Bio(Fyear,Lyear+1);</a:t>
            </a:r>
          </a:p>
          <a:p>
            <a:pPr eaLnBrk="1" hangingPunct="1">
              <a:lnSpc>
                <a:spcPct val="80000"/>
              </a:lnSpc>
              <a:buFont typeface="Wingdings" panose="05000000000000000000" pitchFamily="2" charset="2"/>
              <a:buNone/>
            </a:pPr>
            <a:r>
              <a:rPr lang="en-US" altLang="en-US" sz="1600" b="1" smtClean="0"/>
              <a:t> objective_function_value objn;</a:t>
            </a:r>
          </a:p>
        </p:txBody>
      </p:sp>
      <p:sp>
        <p:nvSpPr>
          <p:cNvPr id="26628" name="Text Box 4"/>
          <p:cNvSpPr txBox="1">
            <a:spLocks noChangeArrowheads="1"/>
          </p:cNvSpPr>
          <p:nvPr/>
        </p:nvSpPr>
        <p:spPr bwMode="auto">
          <a:xfrm>
            <a:off x="5003800" y="2057400"/>
            <a:ext cx="3835400" cy="873125"/>
          </a:xfrm>
          <a:prstGeom prst="rect">
            <a:avLst/>
          </a:prstGeom>
          <a:noFill/>
          <a:ln w="508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en-US" sz="2400"/>
              <a:t>First and last years, and the catch and CPUE data</a:t>
            </a:r>
          </a:p>
        </p:txBody>
      </p:sp>
      <p:sp>
        <p:nvSpPr>
          <p:cNvPr id="26629" name="Line 5"/>
          <p:cNvSpPr>
            <a:spLocks noChangeShapeType="1"/>
          </p:cNvSpPr>
          <p:nvPr/>
        </p:nvSpPr>
        <p:spPr bwMode="auto">
          <a:xfrm flipH="1">
            <a:off x="3810000" y="2667000"/>
            <a:ext cx="1219200" cy="762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6630" name="Text Box 6"/>
          <p:cNvSpPr txBox="1">
            <a:spLocks noChangeArrowheads="1"/>
          </p:cNvSpPr>
          <p:nvPr/>
        </p:nvSpPr>
        <p:spPr bwMode="auto">
          <a:xfrm>
            <a:off x="5029200" y="3581400"/>
            <a:ext cx="3810000" cy="873125"/>
          </a:xfrm>
          <a:prstGeom prst="rect">
            <a:avLst/>
          </a:prstGeom>
          <a:noFill/>
          <a:ln w="508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en-US" sz="2400"/>
              <a:t>Parameters in log-space </a:t>
            </a:r>
          </a:p>
          <a:p>
            <a:pPr algn="ctr" eaLnBrk="1" hangingPunct="1">
              <a:spcBef>
                <a:spcPct val="0"/>
              </a:spcBef>
              <a:buClrTx/>
              <a:buSzTx/>
              <a:buFontTx/>
              <a:buNone/>
            </a:pPr>
            <a:r>
              <a:rPr lang="en-US" altLang="en-US" sz="2400"/>
              <a:t>to prevent negative values</a:t>
            </a:r>
          </a:p>
        </p:txBody>
      </p:sp>
      <p:sp>
        <p:nvSpPr>
          <p:cNvPr id="26631" name="Line 7"/>
          <p:cNvSpPr>
            <a:spLocks noChangeShapeType="1"/>
          </p:cNvSpPr>
          <p:nvPr/>
        </p:nvSpPr>
        <p:spPr bwMode="auto">
          <a:xfrm flipH="1">
            <a:off x="2895600" y="4038600"/>
            <a:ext cx="2133600" cy="8382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6632" name="Text Box 8"/>
          <p:cNvSpPr txBox="1">
            <a:spLocks noChangeArrowheads="1"/>
          </p:cNvSpPr>
          <p:nvPr/>
        </p:nvSpPr>
        <p:spPr bwMode="auto">
          <a:xfrm>
            <a:off x="5029200" y="5257800"/>
            <a:ext cx="3810000" cy="508000"/>
          </a:xfrm>
          <a:prstGeom prst="rect">
            <a:avLst/>
          </a:prstGeom>
          <a:noFill/>
          <a:ln w="508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en-US" sz="2400"/>
              <a:t>Temporary variables</a:t>
            </a:r>
          </a:p>
        </p:txBody>
      </p:sp>
      <p:sp>
        <p:nvSpPr>
          <p:cNvPr id="26633" name="Line 9"/>
          <p:cNvSpPr>
            <a:spLocks noChangeShapeType="1"/>
          </p:cNvSpPr>
          <p:nvPr/>
        </p:nvSpPr>
        <p:spPr bwMode="auto">
          <a:xfrm flipH="1">
            <a:off x="2819400" y="5486400"/>
            <a:ext cx="2133600" cy="4572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Tree>
    <p:extLst>
      <p:ext uri="{BB962C8B-B14F-4D97-AF65-F5344CB8AC3E}">
        <p14:creationId xmlns:p14="http://schemas.microsoft.com/office/powerpoint/2010/main" val="5725697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algn="ctr" eaLnBrk="1" hangingPunct="1"/>
            <a:r>
              <a:rPr lang="en-US" altLang="en-US" smtClean="0"/>
              <a:t>The Example Problem-III</a:t>
            </a:r>
          </a:p>
        </p:txBody>
      </p:sp>
      <p:sp>
        <p:nvSpPr>
          <p:cNvPr id="27651" name="Rectangle 4"/>
          <p:cNvSpPr>
            <a:spLocks noChangeArrowheads="1"/>
          </p:cNvSpPr>
          <p:nvPr/>
        </p:nvSpPr>
        <p:spPr bwMode="auto">
          <a:xfrm>
            <a:off x="457200" y="2119313"/>
            <a:ext cx="5165725" cy="4495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AU" altLang="en-US" sz="1600" b="1"/>
              <a:t>PROCEDURE_SECTION</a:t>
            </a:r>
          </a:p>
          <a:p>
            <a:pPr eaLnBrk="1" hangingPunct="1">
              <a:spcBef>
                <a:spcPct val="0"/>
              </a:spcBef>
              <a:buClrTx/>
              <a:buSzTx/>
              <a:buFontTx/>
              <a:buNone/>
            </a:pPr>
            <a:r>
              <a:rPr lang="en-AU" altLang="en-US" sz="1600" b="1"/>
              <a:t> int Year;</a:t>
            </a:r>
          </a:p>
          <a:p>
            <a:pPr eaLnBrk="1" hangingPunct="1">
              <a:spcBef>
                <a:spcPct val="0"/>
              </a:spcBef>
              <a:buClrTx/>
              <a:buSzTx/>
              <a:buFontTx/>
              <a:buNone/>
            </a:pPr>
            <a:r>
              <a:rPr lang="en-AU" altLang="en-US" sz="1600" b="1"/>
              <a:t> dvariable SS;</a:t>
            </a:r>
          </a:p>
          <a:p>
            <a:pPr eaLnBrk="1" hangingPunct="1">
              <a:spcBef>
                <a:spcPct val="0"/>
              </a:spcBef>
              <a:buClrTx/>
              <a:buSzTx/>
              <a:buFontTx/>
              <a:buNone/>
            </a:pPr>
            <a:r>
              <a:rPr lang="en-AU" altLang="en-US" sz="1600" b="1"/>
              <a:t> r = </a:t>
            </a:r>
            <a:r>
              <a:rPr lang="en-AU" altLang="en-US" sz="1600" b="1">
                <a:solidFill>
                  <a:schemeClr val="folHlink"/>
                </a:solidFill>
              </a:rPr>
              <a:t>mfexp</a:t>
            </a:r>
            <a:r>
              <a:rPr lang="en-AU" altLang="en-US" sz="1600" b="1"/>
              <a:t>(logr);  q = </a:t>
            </a:r>
            <a:r>
              <a:rPr lang="en-AU" altLang="en-US" sz="1600" b="1">
                <a:solidFill>
                  <a:schemeClr val="folHlink"/>
                </a:solidFill>
              </a:rPr>
              <a:t>mfexp</a:t>
            </a:r>
            <a:r>
              <a:rPr lang="en-AU" altLang="en-US" sz="1600" b="1"/>
              <a:t>(logq);  </a:t>
            </a:r>
          </a:p>
          <a:p>
            <a:pPr eaLnBrk="1" hangingPunct="1">
              <a:spcBef>
                <a:spcPct val="0"/>
              </a:spcBef>
              <a:buClrTx/>
              <a:buSzTx/>
              <a:buFontTx/>
              <a:buNone/>
            </a:pPr>
            <a:r>
              <a:rPr lang="en-AU" altLang="en-US" sz="1600" b="1"/>
              <a:t> K = </a:t>
            </a:r>
            <a:r>
              <a:rPr lang="en-AU" altLang="en-US" sz="1600" b="1">
                <a:solidFill>
                  <a:schemeClr val="folHlink"/>
                </a:solidFill>
              </a:rPr>
              <a:t>mfexp</a:t>
            </a:r>
            <a:r>
              <a:rPr lang="en-AU" altLang="en-US" sz="1600" b="1"/>
              <a:t>(logK);</a:t>
            </a:r>
          </a:p>
          <a:p>
            <a:pPr eaLnBrk="1" hangingPunct="1">
              <a:spcBef>
                <a:spcPct val="0"/>
              </a:spcBef>
              <a:buClrTx/>
              <a:buSzTx/>
              <a:buFontTx/>
              <a:buNone/>
            </a:pPr>
            <a:r>
              <a:rPr lang="en-AU" altLang="en-US" sz="1600" b="1"/>
              <a:t> Bio(Fyear) = K;</a:t>
            </a:r>
          </a:p>
          <a:p>
            <a:pPr eaLnBrk="1" hangingPunct="1">
              <a:spcBef>
                <a:spcPct val="0"/>
              </a:spcBef>
              <a:buClrTx/>
              <a:buSzTx/>
              <a:buFontTx/>
              <a:buNone/>
            </a:pPr>
            <a:r>
              <a:rPr lang="en-AU" altLang="en-US" sz="1600" b="1"/>
              <a:t>  for (Year=Fyear;Year&lt;=Lyear;Year++)</a:t>
            </a:r>
          </a:p>
          <a:p>
            <a:pPr eaLnBrk="1" hangingPunct="1">
              <a:spcBef>
                <a:spcPct val="0"/>
              </a:spcBef>
              <a:buClrTx/>
              <a:buSzTx/>
              <a:buFontTx/>
              <a:buNone/>
            </a:pPr>
            <a:r>
              <a:rPr lang="en-AU" altLang="en-US" sz="1600" b="1"/>
              <a:t>  {</a:t>
            </a:r>
          </a:p>
          <a:p>
            <a:pPr eaLnBrk="1" hangingPunct="1">
              <a:spcBef>
                <a:spcPct val="0"/>
              </a:spcBef>
              <a:buClrTx/>
              <a:buSzTx/>
              <a:buFontTx/>
              <a:buNone/>
            </a:pPr>
            <a:r>
              <a:rPr lang="en-AU" altLang="en-US" sz="1600" b="1"/>
              <a:t>   Bio(Year+1) = Bio(Year) +</a:t>
            </a:r>
          </a:p>
          <a:p>
            <a:pPr eaLnBrk="1" hangingPunct="1">
              <a:spcBef>
                <a:spcPct val="0"/>
              </a:spcBef>
              <a:buClrTx/>
              <a:buSzTx/>
              <a:buFontTx/>
              <a:buNone/>
            </a:pPr>
            <a:r>
              <a:rPr lang="en-AU" altLang="en-US" sz="1600" b="1"/>
              <a:t>     r*Bio(Year)*(1.0-Bio(Year)/K) - Catch(Year);</a:t>
            </a:r>
          </a:p>
          <a:p>
            <a:pPr eaLnBrk="1" hangingPunct="1">
              <a:spcBef>
                <a:spcPct val="0"/>
              </a:spcBef>
              <a:buClrTx/>
              <a:buSzTx/>
              <a:buFontTx/>
              <a:buNone/>
            </a:pPr>
            <a:r>
              <a:rPr lang="en-AU" altLang="en-US" sz="1600" b="1"/>
              <a:t>   if (Bio(Year+1) &lt; 1)  Bio(Year+1) = 1;</a:t>
            </a:r>
          </a:p>
          <a:p>
            <a:pPr eaLnBrk="1" hangingPunct="1">
              <a:spcBef>
                <a:spcPct val="0"/>
              </a:spcBef>
              <a:buClrTx/>
              <a:buSzTx/>
              <a:buFontTx/>
              <a:buNone/>
            </a:pPr>
            <a:r>
              <a:rPr lang="en-AU" altLang="en-US" sz="1600" b="1"/>
              <a:t>  }</a:t>
            </a:r>
          </a:p>
          <a:p>
            <a:pPr eaLnBrk="1" hangingPunct="1">
              <a:spcBef>
                <a:spcPct val="0"/>
              </a:spcBef>
              <a:buClrTx/>
              <a:buSzTx/>
              <a:buFontTx/>
              <a:buNone/>
            </a:pPr>
            <a:r>
              <a:rPr lang="en-AU" altLang="en-US" sz="1600" b="1"/>
              <a:t> SS = 0;</a:t>
            </a:r>
          </a:p>
          <a:p>
            <a:pPr eaLnBrk="1" hangingPunct="1">
              <a:spcBef>
                <a:spcPct val="0"/>
              </a:spcBef>
              <a:buClrTx/>
              <a:buSzTx/>
              <a:buFontTx/>
              <a:buNone/>
            </a:pPr>
            <a:r>
              <a:rPr lang="en-AU" altLang="en-US" sz="1600" b="1"/>
              <a:t>for (Year=Fyear;Year&lt;=Lyear;Year++)</a:t>
            </a:r>
          </a:p>
          <a:p>
            <a:pPr eaLnBrk="1" hangingPunct="1">
              <a:spcBef>
                <a:spcPct val="0"/>
              </a:spcBef>
              <a:buClrTx/>
              <a:buSzTx/>
              <a:buFontTx/>
              <a:buNone/>
            </a:pPr>
            <a:r>
              <a:rPr lang="en-AU" altLang="en-US" sz="1600" b="1"/>
              <a:t>  if (CPUE(Year) &gt; 0)</a:t>
            </a:r>
          </a:p>
          <a:p>
            <a:pPr eaLnBrk="1" hangingPunct="1">
              <a:spcBef>
                <a:spcPct val="0"/>
              </a:spcBef>
              <a:buClrTx/>
              <a:buSzTx/>
              <a:buFontTx/>
              <a:buNone/>
            </a:pPr>
            <a:r>
              <a:rPr lang="en-AU" altLang="en-US" sz="1600" b="1"/>
              <a:t>   SS += </a:t>
            </a:r>
            <a:r>
              <a:rPr lang="en-AU" altLang="en-US" sz="1600" b="1">
                <a:solidFill>
                  <a:schemeClr val="folHlink"/>
                </a:solidFill>
              </a:rPr>
              <a:t>square</a:t>
            </a:r>
            <a:r>
              <a:rPr lang="en-AU" altLang="en-US" sz="1600" b="1"/>
              <a:t>(</a:t>
            </a:r>
            <a:r>
              <a:rPr lang="en-AU" altLang="en-US" sz="1600" b="1">
                <a:solidFill>
                  <a:schemeClr val="folHlink"/>
                </a:solidFill>
              </a:rPr>
              <a:t>log</a:t>
            </a:r>
            <a:r>
              <a:rPr lang="en-AU" altLang="en-US" sz="1600" b="1"/>
              <a:t>(q*Bio(Year)/CPUE(Year)));</a:t>
            </a:r>
          </a:p>
          <a:p>
            <a:pPr eaLnBrk="1" hangingPunct="1">
              <a:spcBef>
                <a:spcPct val="0"/>
              </a:spcBef>
              <a:buClrTx/>
              <a:buSzTx/>
              <a:buFontTx/>
              <a:buNone/>
            </a:pPr>
            <a:r>
              <a:rPr lang="en-AU" altLang="en-US" sz="1600" b="1"/>
              <a:t> objn = SS;</a:t>
            </a:r>
          </a:p>
          <a:p>
            <a:pPr eaLnBrk="1" hangingPunct="1">
              <a:spcBef>
                <a:spcPct val="0"/>
              </a:spcBef>
              <a:buClrTx/>
              <a:buSzTx/>
              <a:buFontTx/>
              <a:buNone/>
            </a:pPr>
            <a:r>
              <a:rPr lang="en-AU" altLang="en-US" sz="1600" b="1"/>
              <a:t> cout &lt;&lt; SS &lt;&lt; endl;</a:t>
            </a:r>
          </a:p>
        </p:txBody>
      </p:sp>
      <p:sp>
        <p:nvSpPr>
          <p:cNvPr id="27652" name="Text Box 5"/>
          <p:cNvSpPr txBox="1">
            <a:spLocks noChangeArrowheads="1"/>
          </p:cNvSpPr>
          <p:nvPr/>
        </p:nvSpPr>
        <p:spPr bwMode="auto">
          <a:xfrm>
            <a:off x="5994400" y="4495800"/>
            <a:ext cx="2322513" cy="873125"/>
          </a:xfrm>
          <a:prstGeom prst="rect">
            <a:avLst/>
          </a:prstGeom>
          <a:noFill/>
          <a:ln w="508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en-US" sz="2400"/>
              <a:t>Change for </a:t>
            </a:r>
          </a:p>
          <a:p>
            <a:pPr algn="ctr" eaLnBrk="1" hangingPunct="1">
              <a:spcBef>
                <a:spcPct val="0"/>
              </a:spcBef>
              <a:buClrTx/>
              <a:buSzTx/>
              <a:buFontTx/>
              <a:buNone/>
            </a:pPr>
            <a:r>
              <a:rPr lang="en-US" altLang="en-US" sz="2400"/>
              <a:t>negative values</a:t>
            </a:r>
          </a:p>
        </p:txBody>
      </p:sp>
      <p:sp>
        <p:nvSpPr>
          <p:cNvPr id="27653" name="Line 6"/>
          <p:cNvSpPr>
            <a:spLocks noChangeShapeType="1"/>
          </p:cNvSpPr>
          <p:nvPr/>
        </p:nvSpPr>
        <p:spPr bwMode="auto">
          <a:xfrm flipH="1" flipV="1">
            <a:off x="4800600" y="4724400"/>
            <a:ext cx="1143000" cy="2286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Tree>
    <p:extLst>
      <p:ext uri="{BB962C8B-B14F-4D97-AF65-F5344CB8AC3E}">
        <p14:creationId xmlns:p14="http://schemas.microsoft.com/office/powerpoint/2010/main" val="8109701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algn="ctr"/>
            <a:r>
              <a:rPr lang="en-US" altLang="en-US" smtClean="0"/>
              <a:t>Review I</a:t>
            </a:r>
          </a:p>
        </p:txBody>
      </p:sp>
      <p:sp>
        <p:nvSpPr>
          <p:cNvPr id="3" name="Content Placeholder 2"/>
          <p:cNvSpPr>
            <a:spLocks noGrp="1"/>
          </p:cNvSpPr>
          <p:nvPr>
            <p:ph idx="1"/>
          </p:nvPr>
        </p:nvSpPr>
        <p:spPr/>
        <p:txBody>
          <a:bodyPr/>
          <a:lstStyle/>
          <a:p>
            <a:pPr>
              <a:defRPr/>
            </a:pPr>
            <a:r>
              <a:rPr lang="en-US" sz="1600" dirty="0" smtClean="0">
                <a:solidFill>
                  <a:srgbClr val="FF0000"/>
                </a:solidFill>
              </a:rPr>
              <a:t>This workshop is centered around three principles of modeling</a:t>
            </a:r>
          </a:p>
          <a:p>
            <a:pPr lvl="1">
              <a:defRPr/>
            </a:pPr>
            <a:r>
              <a:rPr lang="en-US" sz="1600" dirty="0" smtClean="0">
                <a:solidFill>
                  <a:schemeClr val="bg2">
                    <a:lumMod val="10000"/>
                    <a:lumOff val="90000"/>
                  </a:schemeClr>
                </a:solidFill>
              </a:rPr>
              <a:t>Formulation</a:t>
            </a:r>
          </a:p>
          <a:p>
            <a:pPr lvl="2">
              <a:defRPr/>
            </a:pPr>
            <a:r>
              <a:rPr lang="en-US" sz="1600" dirty="0" smtClean="0">
                <a:solidFill>
                  <a:schemeClr val="bg2">
                    <a:lumMod val="10000"/>
                    <a:lumOff val="90000"/>
                  </a:schemeClr>
                </a:solidFill>
              </a:rPr>
              <a:t>The model - </a:t>
            </a:r>
          </a:p>
          <a:p>
            <a:pPr lvl="2">
              <a:defRPr/>
            </a:pPr>
            <a:r>
              <a:rPr lang="en-US" sz="1600" dirty="0" smtClean="0">
                <a:solidFill>
                  <a:schemeClr val="bg2">
                    <a:lumMod val="10000"/>
                    <a:lumOff val="90000"/>
                  </a:schemeClr>
                </a:solidFill>
              </a:rPr>
              <a:t>Likelihoods - </a:t>
            </a:r>
          </a:p>
          <a:p>
            <a:pPr lvl="1">
              <a:defRPr/>
            </a:pPr>
            <a:r>
              <a:rPr lang="en-US" sz="1600" dirty="0" smtClean="0">
                <a:solidFill>
                  <a:srgbClr val="FF0000"/>
                </a:solidFill>
              </a:rPr>
              <a:t>Implementation</a:t>
            </a:r>
            <a:endParaRPr lang="en-US" sz="1600" dirty="0">
              <a:solidFill>
                <a:srgbClr val="FF0000"/>
              </a:solidFill>
            </a:endParaRPr>
          </a:p>
          <a:p>
            <a:pPr lvl="2">
              <a:defRPr/>
            </a:pPr>
            <a:r>
              <a:rPr lang="en-US" sz="1600" dirty="0" smtClean="0">
                <a:solidFill>
                  <a:srgbClr val="FF0000"/>
                </a:solidFill>
              </a:rPr>
              <a:t>You learned ADMB has specific syntax and templates</a:t>
            </a:r>
            <a:endParaRPr lang="en-US" sz="1600" dirty="0">
              <a:solidFill>
                <a:srgbClr val="FF0000"/>
              </a:solidFill>
            </a:endParaRPr>
          </a:p>
          <a:p>
            <a:pPr lvl="2">
              <a:defRPr/>
            </a:pPr>
            <a:r>
              <a:rPr lang="en-US" sz="1600" dirty="0" smtClean="0">
                <a:solidFill>
                  <a:srgbClr val="FF0000"/>
                </a:solidFill>
              </a:rPr>
              <a:t>Be consistent with how you name and code, and use comments.</a:t>
            </a:r>
          </a:p>
          <a:p>
            <a:pPr lvl="2">
              <a:defRPr/>
            </a:pPr>
            <a:r>
              <a:rPr lang="en-US" sz="1600" dirty="0" smtClean="0">
                <a:solidFill>
                  <a:srgbClr val="FF0000"/>
                </a:solidFill>
              </a:rPr>
              <a:t>Just like someone who writes a lot of </a:t>
            </a:r>
            <a:r>
              <a:rPr lang="en-US" sz="1600" dirty="0" err="1" smtClean="0">
                <a:solidFill>
                  <a:srgbClr val="FF0000"/>
                </a:solidFill>
              </a:rPr>
              <a:t>runon</a:t>
            </a:r>
            <a:r>
              <a:rPr lang="en-US" sz="1600" dirty="0" smtClean="0">
                <a:solidFill>
                  <a:srgbClr val="FF0000"/>
                </a:solidFill>
              </a:rPr>
              <a:t> sentences using and, or a teenager who always says like, using if makes it difficult for ADMB to operate.  Limit your if statements.</a:t>
            </a:r>
          </a:p>
          <a:p>
            <a:pPr lvl="2">
              <a:defRPr/>
            </a:pPr>
            <a:r>
              <a:rPr lang="en-US" sz="1600" dirty="0" smtClean="0">
                <a:solidFill>
                  <a:srgbClr val="FF0000"/>
                </a:solidFill>
              </a:rPr>
              <a:t>You’ve now seen a couple of ADMB template examples.</a:t>
            </a:r>
          </a:p>
          <a:p>
            <a:pPr lvl="1">
              <a:defRPr/>
            </a:pPr>
            <a:r>
              <a:rPr lang="en-US" sz="1600" dirty="0" smtClean="0">
                <a:solidFill>
                  <a:schemeClr val="bg2">
                    <a:lumMod val="10000"/>
                    <a:lumOff val="90000"/>
                  </a:schemeClr>
                </a:solidFill>
              </a:rPr>
              <a:t>Evaluation</a:t>
            </a:r>
          </a:p>
          <a:p>
            <a:pPr lvl="2">
              <a:defRPr/>
            </a:pPr>
            <a:r>
              <a:rPr lang="en-US" sz="1600" dirty="0" smtClean="0">
                <a:solidFill>
                  <a:schemeClr val="bg2">
                    <a:lumMod val="10000"/>
                    <a:lumOff val="90000"/>
                  </a:schemeClr>
                </a:solidFill>
              </a:rPr>
              <a:t>Likelihoods</a:t>
            </a:r>
          </a:p>
          <a:p>
            <a:pPr lvl="2">
              <a:defRPr/>
            </a:pPr>
            <a:r>
              <a:rPr lang="en-US" sz="1600" dirty="0" smtClean="0">
                <a:solidFill>
                  <a:schemeClr val="bg2">
                    <a:lumMod val="10000"/>
                    <a:lumOff val="90000"/>
                  </a:schemeClr>
                </a:solidFill>
              </a:rPr>
              <a:t>Residual diagnostics</a:t>
            </a:r>
          </a:p>
          <a:p>
            <a:pPr lvl="2">
              <a:defRPr/>
            </a:pPr>
            <a:r>
              <a:rPr lang="en-US" sz="1600" dirty="0" smtClean="0">
                <a:solidFill>
                  <a:schemeClr val="bg2">
                    <a:lumMod val="10000"/>
                    <a:lumOff val="90000"/>
                  </a:schemeClr>
                </a:solidFill>
              </a:rPr>
              <a:t>Management risk</a:t>
            </a:r>
            <a:endParaRPr lang="en-US" sz="1600" dirty="0">
              <a:solidFill>
                <a:schemeClr val="bg2">
                  <a:lumMod val="10000"/>
                  <a:lumOff val="90000"/>
                </a:schemeClr>
              </a:solidFill>
            </a:endParaRPr>
          </a:p>
        </p:txBody>
      </p:sp>
    </p:spTree>
    <p:extLst>
      <p:ext uri="{BB962C8B-B14F-4D97-AF65-F5344CB8AC3E}">
        <p14:creationId xmlns:p14="http://schemas.microsoft.com/office/powerpoint/2010/main" val="35993631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56566" y="3576535"/>
            <a:ext cx="3841539" cy="3463784"/>
          </a:xfrm>
          <a:prstGeom prst="rect">
            <a:avLst/>
          </a:prstGeom>
        </p:spPr>
      </p:pic>
      <p:pic>
        <p:nvPicPr>
          <p:cNvPr id="7" name="Picture 6"/>
          <p:cNvPicPr>
            <a:picLocks noChangeAspect="1"/>
          </p:cNvPicPr>
          <p:nvPr/>
        </p:nvPicPr>
        <p:blipFill>
          <a:blip r:embed="rId3"/>
          <a:stretch>
            <a:fillRect/>
          </a:stretch>
        </p:blipFill>
        <p:spPr>
          <a:xfrm>
            <a:off x="5097101" y="112751"/>
            <a:ext cx="3841539" cy="3463784"/>
          </a:xfrm>
          <a:prstGeom prst="rect">
            <a:avLst/>
          </a:prstGeom>
        </p:spPr>
      </p:pic>
      <p:pic>
        <p:nvPicPr>
          <p:cNvPr id="8" name="Picture 7"/>
          <p:cNvPicPr>
            <a:picLocks noChangeAspect="1"/>
          </p:cNvPicPr>
          <p:nvPr/>
        </p:nvPicPr>
        <p:blipFill>
          <a:blip r:embed="rId4"/>
          <a:stretch>
            <a:fillRect/>
          </a:stretch>
        </p:blipFill>
        <p:spPr>
          <a:xfrm>
            <a:off x="556566" y="112751"/>
            <a:ext cx="3841539" cy="3463784"/>
          </a:xfrm>
          <a:prstGeom prst="rect">
            <a:avLst/>
          </a:prstGeom>
        </p:spPr>
      </p:pic>
      <p:pic>
        <p:nvPicPr>
          <p:cNvPr id="9" name="Picture 8"/>
          <p:cNvPicPr>
            <a:picLocks noChangeAspect="1"/>
          </p:cNvPicPr>
          <p:nvPr/>
        </p:nvPicPr>
        <p:blipFill>
          <a:blip r:embed="rId5"/>
          <a:stretch>
            <a:fillRect/>
          </a:stretch>
        </p:blipFill>
        <p:spPr>
          <a:xfrm>
            <a:off x="5097100" y="3576535"/>
            <a:ext cx="3841539" cy="3463784"/>
          </a:xfrm>
          <a:prstGeom prst="rect">
            <a:avLst/>
          </a:prstGeom>
        </p:spPr>
      </p:pic>
      <p:pic>
        <p:nvPicPr>
          <p:cNvPr id="10" name="Picture 9"/>
          <p:cNvPicPr>
            <a:picLocks noChangeAspect="1"/>
          </p:cNvPicPr>
          <p:nvPr/>
        </p:nvPicPr>
        <p:blipFill>
          <a:blip r:embed="rId6"/>
          <a:stretch>
            <a:fillRect/>
          </a:stretch>
        </p:blipFill>
        <p:spPr>
          <a:xfrm>
            <a:off x="1139462" y="2341390"/>
            <a:ext cx="7915275" cy="5934075"/>
          </a:xfrm>
          <a:prstGeom prst="rect">
            <a:avLst/>
          </a:prstGeom>
        </p:spPr>
      </p:pic>
    </p:spTree>
    <p:extLst>
      <p:ext uri="{BB962C8B-B14F-4D97-AF65-F5344CB8AC3E}">
        <p14:creationId xmlns:p14="http://schemas.microsoft.com/office/powerpoint/2010/main" val="20035183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4362" y="461962"/>
            <a:ext cx="7915275" cy="5934075"/>
          </a:xfrm>
          <a:prstGeom prst="rect">
            <a:avLst/>
          </a:prstGeom>
        </p:spPr>
      </p:pic>
      <p:pic>
        <p:nvPicPr>
          <p:cNvPr id="3" name="Picture 2"/>
          <p:cNvPicPr>
            <a:picLocks noChangeAspect="1"/>
          </p:cNvPicPr>
          <p:nvPr/>
        </p:nvPicPr>
        <p:blipFill>
          <a:blip r:embed="rId3"/>
          <a:stretch>
            <a:fillRect/>
          </a:stretch>
        </p:blipFill>
        <p:spPr>
          <a:xfrm>
            <a:off x="839190" y="1012715"/>
            <a:ext cx="7915275" cy="5934075"/>
          </a:xfrm>
          <a:prstGeom prst="rect">
            <a:avLst/>
          </a:prstGeom>
        </p:spPr>
      </p:pic>
    </p:spTree>
    <p:extLst>
      <p:ext uri="{BB962C8B-B14F-4D97-AF65-F5344CB8AC3E}">
        <p14:creationId xmlns:p14="http://schemas.microsoft.com/office/powerpoint/2010/main" val="3950585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AD Model Builder?</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Simply put, it is a package to help conduct optimization (parameter estimation) of highly nonlinear models.</a:t>
            </a:r>
          </a:p>
          <a:p>
            <a:r>
              <a:rPr lang="en-US" dirty="0" smtClean="0"/>
              <a:t>ADMB is fast.</a:t>
            </a:r>
          </a:p>
          <a:p>
            <a:r>
              <a:rPr lang="en-US" dirty="0" smtClean="0"/>
              <a:t>Automatically calculates asymptotic variance estimates</a:t>
            </a:r>
          </a:p>
          <a:p>
            <a:r>
              <a:rPr lang="en-US" dirty="0" smtClean="0"/>
              <a:t>Provides features for optimization (e.g. minimization of a likelihood function) and for implementing Bayesian estimation using MCMC.</a:t>
            </a:r>
          </a:p>
          <a:p>
            <a:r>
              <a:rPr lang="en-US" dirty="0" smtClean="0"/>
              <a:t>Through the extension ADMB-RE, has capacity to deal very well with random effects (mixed effects models).   [Ask later about TMB…]</a:t>
            </a:r>
          </a:p>
        </p:txBody>
      </p:sp>
    </p:spTree>
    <p:extLst>
      <p:ext uri="{BB962C8B-B14F-4D97-AF65-F5344CB8AC3E}">
        <p14:creationId xmlns:p14="http://schemas.microsoft.com/office/powerpoint/2010/main" val="42204219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977774" y="1697108"/>
            <a:ext cx="5514995" cy="4972682"/>
          </a:xfrm>
          <a:prstGeom prst="rect">
            <a:avLst/>
          </a:prstGeom>
        </p:spPr>
      </p:pic>
    </p:spTree>
    <p:extLst>
      <p:ext uri="{BB962C8B-B14F-4D97-AF65-F5344CB8AC3E}">
        <p14:creationId xmlns:p14="http://schemas.microsoft.com/office/powerpoint/2010/main" val="667110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6860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AD Model Builder? II</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ADMB has become the program de </a:t>
            </a:r>
            <a:r>
              <a:rPr lang="en-US" dirty="0" err="1" smtClean="0"/>
              <a:t>rigeur</a:t>
            </a:r>
            <a:r>
              <a:rPr lang="en-US" dirty="0" smtClean="0"/>
              <a:t> for fisheries stock assessment modeling, since the early 1990s.</a:t>
            </a:r>
          </a:p>
          <a:p>
            <a:r>
              <a:rPr lang="en-US" dirty="0" smtClean="0"/>
              <a:t>Most statistical stock assessment software in use today are written in ADMB.</a:t>
            </a:r>
          </a:p>
          <a:p>
            <a:pPr lvl="1"/>
            <a:r>
              <a:rPr lang="en-US" dirty="0" smtClean="0"/>
              <a:t>(</a:t>
            </a:r>
            <a:r>
              <a:rPr lang="en-US" dirty="0"/>
              <a:t>e.g. ASAP, Stock Synthesis, CASAL, etc.)</a:t>
            </a:r>
          </a:p>
          <a:p>
            <a:r>
              <a:rPr lang="en-US" dirty="0" smtClean="0"/>
              <a:t>ADMB you write a template file that contains your model specification, and how the data relate to the model (objective function).</a:t>
            </a:r>
          </a:p>
          <a:p>
            <a:r>
              <a:rPr lang="en-US" dirty="0" smtClean="0"/>
              <a:t>You need to specify the objective function, but ADMB takes care of the minimization procedure (you don’t have to write that. Fear not, numerical methods shall feature heavily in a future course!)</a:t>
            </a:r>
          </a:p>
        </p:txBody>
      </p:sp>
    </p:spTree>
    <p:extLst>
      <p:ext uri="{BB962C8B-B14F-4D97-AF65-F5344CB8AC3E}">
        <p14:creationId xmlns:p14="http://schemas.microsoft.com/office/powerpoint/2010/main" val="3007345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Types of programming languages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Generally fall in to one of two categories</a:t>
            </a:r>
          </a:p>
          <a:p>
            <a:r>
              <a:rPr lang="en-US" dirty="0" smtClean="0"/>
              <a:t>Interpreted languages immediately execute commands, allow you to instantly </a:t>
            </a:r>
          </a:p>
          <a:p>
            <a:r>
              <a:rPr lang="en-US" dirty="0" smtClean="0"/>
              <a:t>Source code (what you write) vs machine code (what computers process).</a:t>
            </a:r>
          </a:p>
          <a:p>
            <a:r>
              <a:rPr lang="en-US" dirty="0" smtClean="0"/>
              <a:t>Compilers take your source code and turn it into object code that can be used by the processor, and create an executable that can run this code.</a:t>
            </a:r>
          </a:p>
          <a:p>
            <a:r>
              <a:rPr lang="en-US" b="1" dirty="0"/>
              <a:t>Compiled languages</a:t>
            </a:r>
            <a:r>
              <a:rPr lang="en-US" dirty="0"/>
              <a:t> are written in a code that can be executed directly on a computer’s processor. This is because </a:t>
            </a:r>
            <a:r>
              <a:rPr lang="en-US" b="1" dirty="0"/>
              <a:t>a compiler</a:t>
            </a:r>
            <a:r>
              <a:rPr lang="en-US" dirty="0"/>
              <a:t> has translated the code into the computer’s “native” language up front, well before the program is even run. This process can take many passes before it is optimized as machine code, but the output is always code that’s ready to be executed—and that executes efficiently, as a result</a:t>
            </a:r>
            <a:r>
              <a:rPr lang="en-US" dirty="0" smtClean="0"/>
              <a:t>.</a:t>
            </a:r>
          </a:p>
          <a:p>
            <a:endParaRPr lang="en-US" dirty="0" smtClean="0"/>
          </a:p>
          <a:p>
            <a:pPr lvl="1"/>
            <a:r>
              <a:rPr lang="en-US" dirty="0" smtClean="0"/>
              <a:t>Interpreted</a:t>
            </a:r>
          </a:p>
          <a:p>
            <a:pPr lvl="1"/>
            <a:r>
              <a:rPr lang="en-US" dirty="0" smtClean="0"/>
              <a:t>Compiled</a:t>
            </a:r>
            <a:endParaRPr lang="en-US" dirty="0"/>
          </a:p>
        </p:txBody>
      </p:sp>
    </p:spTree>
    <p:extLst>
      <p:ext uri="{BB962C8B-B14F-4D97-AF65-F5344CB8AC3E}">
        <p14:creationId xmlns:p14="http://schemas.microsoft.com/office/powerpoint/2010/main" val="3493583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blog-static.odesk.com/blog/uploads/sites/3/2015/06/10132943/Compilering-process-intr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00" y="901700"/>
            <a:ext cx="8953500" cy="48958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629401" y="6488668"/>
            <a:ext cx="2581274" cy="369332"/>
          </a:xfrm>
          <a:prstGeom prst="rect">
            <a:avLst/>
          </a:prstGeom>
          <a:noFill/>
        </p:spPr>
        <p:txBody>
          <a:bodyPr wrap="square" rtlCol="0">
            <a:spAutoFit/>
          </a:bodyPr>
          <a:lstStyle/>
          <a:p>
            <a:r>
              <a:rPr lang="en-US" dirty="0" smtClean="0"/>
              <a:t>http://www.upwork.com</a:t>
            </a:r>
            <a:endParaRPr lang="en-US" dirty="0"/>
          </a:p>
        </p:txBody>
      </p:sp>
    </p:spTree>
    <p:extLst>
      <p:ext uri="{BB962C8B-B14F-4D97-AF65-F5344CB8AC3E}">
        <p14:creationId xmlns:p14="http://schemas.microsoft.com/office/powerpoint/2010/main" val="4001208140"/>
      </p:ext>
    </p:extLst>
  </p:cSld>
  <p:clrMapOvr>
    <a:masterClrMapping/>
  </p:clrMapOvr>
</p:sld>
</file>

<file path=ppt/theme/theme1.xml><?xml version="1.0" encoding="utf-8"?>
<a:theme xmlns:a="http://schemas.openxmlformats.org/drawingml/2006/main" name="NOAA Divider Slide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NOAA Title Option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GFAY_Cust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noaa_fisheries_presentation_template_final</Template>
  <TotalTime>1921</TotalTime>
  <Words>3481</Words>
  <Application>Microsoft Office PowerPoint</Application>
  <PresentationFormat>On-screen Show (4:3)</PresentationFormat>
  <Paragraphs>476</Paragraphs>
  <Slides>61</Slides>
  <Notes>15</Notes>
  <HiddenSlides>0</HiddenSlides>
  <MMClips>0</MMClips>
  <ScaleCrop>false</ScaleCrop>
  <HeadingPairs>
    <vt:vector size="8" baseType="variant">
      <vt:variant>
        <vt:lpstr>Fonts Used</vt:lpstr>
      </vt:variant>
      <vt:variant>
        <vt:i4>9</vt:i4>
      </vt:variant>
      <vt:variant>
        <vt:lpstr>Theme</vt:lpstr>
      </vt:variant>
      <vt:variant>
        <vt:i4>3</vt:i4>
      </vt:variant>
      <vt:variant>
        <vt:lpstr>Embedded OLE Servers</vt:lpstr>
      </vt:variant>
      <vt:variant>
        <vt:i4>1</vt:i4>
      </vt:variant>
      <vt:variant>
        <vt:lpstr>Slide Titles</vt:lpstr>
      </vt:variant>
      <vt:variant>
        <vt:i4>61</vt:i4>
      </vt:variant>
    </vt:vector>
  </HeadingPairs>
  <TitlesOfParts>
    <vt:vector size="74" baseType="lpstr">
      <vt:lpstr>MS Mincho</vt:lpstr>
      <vt:lpstr>Arial</vt:lpstr>
      <vt:lpstr>Arial Narrow</vt:lpstr>
      <vt:lpstr>Arial Narrow Bold</vt:lpstr>
      <vt:lpstr>Calibri</vt:lpstr>
      <vt:lpstr>Courier New</vt:lpstr>
      <vt:lpstr>Tahoma</vt:lpstr>
      <vt:lpstr>Times New Roman</vt:lpstr>
      <vt:lpstr>Wingdings</vt:lpstr>
      <vt:lpstr>NOAA Divider Slides</vt:lpstr>
      <vt:lpstr>NOAA Title Options</vt:lpstr>
      <vt:lpstr>GFAY_Custom</vt:lpstr>
      <vt:lpstr>MathType 4.0 Equation</vt:lpstr>
      <vt:lpstr>MAR 580: Advanced Population Modeling for Management of Living Marine Resources</vt:lpstr>
      <vt:lpstr>Today’s Outline</vt:lpstr>
      <vt:lpstr>What’s next</vt:lpstr>
      <vt:lpstr>Model Building, Using, Developing</vt:lpstr>
      <vt:lpstr>Models in fisheries, fitting to data</vt:lpstr>
      <vt:lpstr>What is AD Model Builder?</vt:lpstr>
      <vt:lpstr>What is AD Model Builder? II</vt:lpstr>
      <vt:lpstr>Types of programming languages</vt:lpstr>
      <vt:lpstr>PowerPoint Presentation</vt:lpstr>
      <vt:lpstr>ADMB is a compiled language</vt:lpstr>
      <vt:lpstr>PowerPoint Presentation</vt:lpstr>
      <vt:lpstr>R is an example of an interpreted language.</vt:lpstr>
      <vt:lpstr>PowerPoint Presentation</vt:lpstr>
      <vt:lpstr>Reading</vt:lpstr>
      <vt:lpstr>Additional Resources</vt:lpstr>
      <vt:lpstr>PowerPoint Presentation</vt:lpstr>
      <vt:lpstr>Very simply – you are going to:</vt:lpstr>
      <vt:lpstr>Specifying the Problem</vt:lpstr>
      <vt:lpstr>The ADMB “Approach”</vt:lpstr>
      <vt:lpstr>PowerPoint Presentation</vt:lpstr>
      <vt:lpstr>The First Example - I</vt:lpstr>
      <vt:lpstr>The First Example - II  (Linear Regression)</vt:lpstr>
      <vt:lpstr>The First Example - III  (Linear Regression)</vt:lpstr>
      <vt:lpstr>Our First Example - IV  (Adding output)</vt:lpstr>
      <vt:lpstr>The First Example - V (Output Files of Interest)</vt:lpstr>
      <vt:lpstr>This Problem Could Have Been Done in EXCEL using SOLVER!</vt:lpstr>
      <vt:lpstr>Dissecting The Program (arithmetic)</vt:lpstr>
      <vt:lpstr>Something About Arithmetic</vt:lpstr>
      <vt:lpstr>Declaring Variables</vt:lpstr>
      <vt:lpstr>Data Types</vt:lpstr>
      <vt:lpstr>Variable Names-I</vt:lpstr>
      <vt:lpstr>Variable Names - II</vt:lpstr>
      <vt:lpstr>Review I</vt:lpstr>
      <vt:lpstr> </vt:lpstr>
      <vt:lpstr>Very simply – you are going to:</vt:lpstr>
      <vt:lpstr>Programming the Procedure Section-I (The “If” statement)</vt:lpstr>
      <vt:lpstr>Programming the Procedure Section-II (Constructing conditions)</vt:lpstr>
      <vt:lpstr>Programming the Procedure Section-III (The For statement)</vt:lpstr>
      <vt:lpstr>Programming the Procedure Section-IV (The For statement)</vt:lpstr>
      <vt:lpstr>Arrays, Matrices, and 3d-arrays</vt:lpstr>
      <vt:lpstr>Built-in Functions in ADMB-I  (Mathematical functions)</vt:lpstr>
      <vt:lpstr>Built-in Functions in ADMB-II  (Vector &amp; matrix functions)</vt:lpstr>
      <vt:lpstr>Built-in Functions in ADMB-III  (Extraction functions)</vt:lpstr>
      <vt:lpstr>Built-in Functions in ADMB-IV  (Statistical functions)</vt:lpstr>
      <vt:lpstr>Functions and crashes</vt:lpstr>
      <vt:lpstr>FUNCTIONs-I</vt:lpstr>
      <vt:lpstr>FUNCTIONs-II (an example)</vt:lpstr>
      <vt:lpstr>FUNCTIONs-III  (passing parameters)</vt:lpstr>
      <vt:lpstr>Declaring Variables in the PROCEDURE_SECTION</vt:lpstr>
      <vt:lpstr>Commands in other Sections</vt:lpstr>
      <vt:lpstr>Hints: Debugging</vt:lpstr>
      <vt:lpstr>Programming Style</vt:lpstr>
      <vt:lpstr>Programming Hints</vt:lpstr>
      <vt:lpstr>The Example Problem-I</vt:lpstr>
      <vt:lpstr>The Example Problem-II</vt:lpstr>
      <vt:lpstr>The Example Problem-III</vt:lpstr>
      <vt:lpstr>Review I</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mar530:EBFM Lecture 1</dc:title>
  <dc:subject>Introduction, Course Mechanics, What is EBFM?</dc:subject>
  <dc:creator>Gavin Fay</dc:creator>
  <cp:keywords/>
  <dc:description/>
  <cp:lastModifiedBy>Gavin Fay</cp:lastModifiedBy>
  <cp:revision>191</cp:revision>
  <dcterms:created xsi:type="dcterms:W3CDTF">2014-06-04T00:44:42Z</dcterms:created>
  <dcterms:modified xsi:type="dcterms:W3CDTF">2015-08-04T21:58:12Z</dcterms:modified>
  <cp:category/>
</cp:coreProperties>
</file>